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422" r:id="rId2"/>
    <p:sldId id="424" r:id="rId3"/>
    <p:sldId id="258" r:id="rId4"/>
    <p:sldId id="259" r:id="rId5"/>
    <p:sldId id="413" r:id="rId6"/>
    <p:sldId id="425" r:id="rId7"/>
    <p:sldId id="426" r:id="rId8"/>
    <p:sldId id="427" r:id="rId9"/>
    <p:sldId id="415" r:id="rId10"/>
    <p:sldId id="421" r:id="rId11"/>
    <p:sldId id="429" r:id="rId12"/>
    <p:sldId id="430" r:id="rId13"/>
    <p:sldId id="263" r:id="rId14"/>
    <p:sldId id="264" r:id="rId15"/>
    <p:sldId id="416" r:id="rId16"/>
    <p:sldId id="419" r:id="rId17"/>
    <p:sldId id="420" r:id="rId18"/>
    <p:sldId id="418" r:id="rId19"/>
    <p:sldId id="431" r:id="rId20"/>
    <p:sldId id="428" r:id="rId21"/>
    <p:sldId id="269" r:id="rId22"/>
  </p:sldIdLst>
  <p:sldSz cx="18288000" cy="10287000"/>
  <p:notesSz cx="6858000" cy="9144000"/>
  <p:embeddedFontLst>
    <p:embeddedFont>
      <p:font typeface="Bahnschrift SemiCondensed" panose="020B0502040204020203" pitchFamily="34" charset="0"/>
      <p:regular r:id="rId23"/>
      <p:bold r:id="rId24"/>
    </p:embeddedFont>
    <p:embeddedFont>
      <p:font typeface="Roboto 1" panose="020B0604020202020204" charset="0"/>
      <p:regular r:id="rId25"/>
    </p:embeddedFont>
    <p:embeddedFont>
      <p:font typeface="Roboto 2" panose="020B0604020202020204" charset="0"/>
      <p:regular r:id="rId26"/>
    </p:embeddedFont>
    <p:embeddedFont>
      <p:font typeface="Roboto 2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5117D-6BDB-4AD1-8C52-09A02CE139D8}" v="14" dt="2025-07-22T10:45:27.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5" d="100"/>
          <a:sy n="55" d="100"/>
        </p:scale>
        <p:origin x="8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7.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1.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7625972"/>
            <a:ext cx="2950737" cy="2661028"/>
          </a:xfrm>
          <a:custGeom>
            <a:avLst/>
            <a:gdLst/>
            <a:ahLst/>
            <a:cxnLst/>
            <a:rect l="l" t="t" r="r" b="b"/>
            <a:pathLst>
              <a:path w="2950737" h="2661028">
                <a:moveTo>
                  <a:pt x="0" y="0"/>
                </a:moveTo>
                <a:lnTo>
                  <a:pt x="2950737" y="0"/>
                </a:lnTo>
                <a:lnTo>
                  <a:pt x="2950737" y="2661028"/>
                </a:lnTo>
                <a:lnTo>
                  <a:pt x="0" y="26610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p:cNvSpPr txBox="1"/>
          <p:nvPr/>
        </p:nvSpPr>
        <p:spPr>
          <a:xfrm>
            <a:off x="1927675" y="5676900"/>
            <a:ext cx="14432648" cy="1661993"/>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5400" dirty="0">
                <a:solidFill>
                  <a:srgbClr val="00A5E6"/>
                </a:solidFill>
                <a:latin typeface="Roboto 1"/>
                <a:ea typeface="Roboto 1"/>
                <a:sym typeface="Roboto 1"/>
              </a:rPr>
              <a:t>The SPS Agreement &amp; </a:t>
            </a:r>
          </a:p>
          <a:p>
            <a:pPr marL="0" marR="0" lvl="0" indent="0" algn="ctr" defTabSz="914400" rtl="0" eaLnBrk="1" fontAlgn="auto" latinLnBrk="0" hangingPunct="1">
              <a:spcBef>
                <a:spcPts val="0"/>
              </a:spcBef>
              <a:spcAft>
                <a:spcPts val="0"/>
              </a:spcAft>
              <a:buClrTx/>
              <a:buSzTx/>
              <a:buFontTx/>
              <a:buNone/>
              <a:tabLst/>
              <a:defRPr/>
            </a:pPr>
            <a:r>
              <a:rPr lang="en-US" sz="5400" dirty="0">
                <a:solidFill>
                  <a:srgbClr val="00A5E6"/>
                </a:solidFill>
                <a:latin typeface="Roboto 1"/>
                <a:ea typeface="Roboto 1"/>
                <a:sym typeface="Roboto 1"/>
              </a:rPr>
              <a:t>Frictionless UK-EU Trade</a:t>
            </a:r>
          </a:p>
        </p:txBody>
      </p:sp>
      <p:sp>
        <p:nvSpPr>
          <p:cNvPr id="7" name="TextBox 7"/>
          <p:cNvSpPr txBox="1"/>
          <p:nvPr/>
        </p:nvSpPr>
        <p:spPr>
          <a:xfrm>
            <a:off x="4914948" y="8570664"/>
            <a:ext cx="8260448" cy="679673"/>
          </a:xfrm>
          <a:prstGeom prst="rect">
            <a:avLst/>
          </a:prstGeom>
        </p:spPr>
        <p:txBody>
          <a:bodyPr lIns="0" tIns="0" rIns="0" bIns="0" rtlCol="0" anchor="t">
            <a:spAutoFit/>
          </a:bodyPr>
          <a:lstStyle/>
          <a:p>
            <a:pPr marL="0" marR="0" lvl="0" indent="0" algn="ctr" defTabSz="914400" rtl="0" eaLnBrk="1" fontAlgn="auto" latinLnBrk="0" hangingPunct="1">
              <a:lnSpc>
                <a:spcPts val="5601"/>
              </a:lnSpc>
              <a:spcBef>
                <a:spcPts val="0"/>
              </a:spcBef>
              <a:spcAft>
                <a:spcPts val="0"/>
              </a:spcAft>
              <a:buClrTx/>
              <a:buSzTx/>
              <a:buFontTx/>
              <a:buNone/>
              <a:tabLst/>
              <a:defRPr/>
            </a:pPr>
            <a:r>
              <a:rPr lang="en-US" sz="4400" dirty="0">
                <a:solidFill>
                  <a:srgbClr val="004D9A"/>
                </a:solidFill>
                <a:latin typeface="Roboto 1"/>
                <a:ea typeface="Roboto 1"/>
                <a:sym typeface="Roboto 1"/>
              </a:rPr>
              <a:t>22nd July 2025</a:t>
            </a:r>
          </a:p>
        </p:txBody>
      </p:sp>
      <p:pic>
        <p:nvPicPr>
          <p:cNvPr id="8" name="Picture 7" descr="Logo&#10;&#10;Description automatically generated with medium confidence">
            <a:extLst>
              <a:ext uri="{FF2B5EF4-FFF2-40B4-BE49-F238E27FC236}">
                <a16:creationId xmlns:a16="http://schemas.microsoft.com/office/drawing/2014/main" id="{F0376395-F79E-98E2-3B0B-E9AADD451C4E}"/>
              </a:ext>
            </a:extLst>
          </p:cNvPr>
          <p:cNvPicPr>
            <a:picLocks noChangeAspect="1"/>
          </p:cNvPicPr>
          <p:nvPr/>
        </p:nvPicPr>
        <p:blipFill>
          <a:blip r:embed="rId4"/>
          <a:stretch>
            <a:fillRect/>
          </a:stretch>
        </p:blipFill>
        <p:spPr>
          <a:xfrm>
            <a:off x="6377129" y="3862166"/>
            <a:ext cx="5533741" cy="1344356"/>
          </a:xfrm>
          <a:prstGeom prst="rect">
            <a:avLst/>
          </a:prstGeom>
        </p:spPr>
      </p:pic>
      <p:pic>
        <p:nvPicPr>
          <p:cNvPr id="1026" name="Picture 2">
            <a:extLst>
              <a:ext uri="{FF2B5EF4-FFF2-40B4-BE49-F238E27FC236}">
                <a16:creationId xmlns:a16="http://schemas.microsoft.com/office/drawing/2014/main" id="{121E7251-0AF7-A97D-CA2E-834CA0BB54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914" y="861710"/>
            <a:ext cx="6862171" cy="271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2AD5-2E8A-63D8-0323-3E2C7A7337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7702EB-A2FB-7AEA-1CB5-DF6529E13C06}"/>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Next Steps</a:t>
            </a:r>
          </a:p>
        </p:txBody>
      </p:sp>
      <p:sp>
        <p:nvSpPr>
          <p:cNvPr id="10" name="Freeform 10">
            <a:extLst>
              <a:ext uri="{FF2B5EF4-FFF2-40B4-BE49-F238E27FC236}">
                <a16:creationId xmlns:a16="http://schemas.microsoft.com/office/drawing/2014/main" id="{EAB4132D-166C-7E4F-3B2F-ED311D168260}"/>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8572393D-9C45-6679-67FE-B2C0F523A84C}"/>
              </a:ext>
            </a:extLst>
          </p:cNvPr>
          <p:cNvSpPr txBox="1"/>
          <p:nvPr/>
        </p:nvSpPr>
        <p:spPr>
          <a:xfrm>
            <a:off x="2286000" y="3127519"/>
            <a:ext cx="13134976" cy="5583516"/>
          </a:xfrm>
          <a:prstGeom prst="rect">
            <a:avLst/>
          </a:prstGeom>
        </p:spPr>
        <p:txBody>
          <a:bodyPr wrap="square" lIns="0" tIns="0" rIns="0" bIns="0" rtlCol="0" anchor="t">
            <a:spAutoFit/>
          </a:bodyPr>
          <a:lstStyle/>
          <a:p>
            <a:endParaRPr lang="en-US" sz="2800" b="1" dirty="0">
              <a:solidFill>
                <a:srgbClr val="004D9A"/>
              </a:solidFill>
              <a:latin typeface="Roboto 2 Bold"/>
              <a:ea typeface="Roboto 2 Bold"/>
            </a:endParaRPr>
          </a:p>
          <a:p>
            <a:r>
              <a:rPr lang="en-US" sz="4400" b="1" dirty="0">
                <a:solidFill>
                  <a:schemeClr val="bg1">
                    <a:lumMod val="75000"/>
                  </a:schemeClr>
                </a:solidFill>
                <a:latin typeface="Bahnschrift SemiCondensed" panose="020B0502040204020203" pitchFamily="34" charset="0"/>
                <a:ea typeface="Roboto 2 Bold"/>
              </a:rPr>
              <a:t>”We will proceed swiftly on the undertakings set out in this document, in accordance with our respective procedures and legal frameworks”</a:t>
            </a:r>
          </a:p>
          <a:p>
            <a:endParaRPr lang="en-US" sz="4400" b="1" dirty="0">
              <a:solidFill>
                <a:schemeClr val="bg1">
                  <a:lumMod val="75000"/>
                </a:schemeClr>
              </a:solidFill>
              <a:latin typeface="Bahnschrift SemiCondensed" panose="020B0502040204020203" pitchFamily="34" charset="0"/>
              <a:ea typeface="Roboto 2 Bold"/>
            </a:endParaRPr>
          </a:p>
          <a:p>
            <a:r>
              <a:rPr lang="en-US" sz="4400" b="1" dirty="0">
                <a:solidFill>
                  <a:schemeClr val="bg1">
                    <a:lumMod val="75000"/>
                  </a:schemeClr>
                </a:solidFill>
                <a:latin typeface="Bahnschrift SemiCondensed" panose="020B0502040204020203" pitchFamily="34" charset="0"/>
                <a:ea typeface="Roboto 2 Bold"/>
              </a:rPr>
              <a:t>“We affirm our commitment to their full, timely and faithful implementation”</a:t>
            </a:r>
          </a:p>
          <a:p>
            <a:endParaRPr lang="en-US" sz="4400" b="1" dirty="0">
              <a:solidFill>
                <a:schemeClr val="bg1">
                  <a:lumMod val="75000"/>
                </a:schemeClr>
              </a:solidFill>
              <a:latin typeface="Bahnschrift SemiCondensed" panose="020B0502040204020203" pitchFamily="34" charset="0"/>
              <a:ea typeface="Roboto 2 Bold"/>
            </a:endParaRPr>
          </a:p>
          <a:p>
            <a:endParaRPr lang="en-GB"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B9BF8BE6-6BA8-9379-E7AF-3C37781D078B}"/>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5316451F-618F-9D34-9521-CC96B5BC1173}"/>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DF268630-2064-B6F0-53A2-40DA39BF511E}"/>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6" name="Freeform 6">
            <a:extLst>
              <a:ext uri="{FF2B5EF4-FFF2-40B4-BE49-F238E27FC236}">
                <a16:creationId xmlns:a16="http://schemas.microsoft.com/office/drawing/2014/main" id="{A07B1601-BF6F-8E25-E70D-F46A684A6352}"/>
              </a:ext>
            </a:extLst>
          </p:cNvPr>
          <p:cNvSpPr/>
          <p:nvPr/>
        </p:nvSpPr>
        <p:spPr>
          <a:xfrm>
            <a:off x="1038224" y="2247900"/>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7" name="Picture 6">
            <a:extLst>
              <a:ext uri="{FF2B5EF4-FFF2-40B4-BE49-F238E27FC236}">
                <a16:creationId xmlns:a16="http://schemas.microsoft.com/office/drawing/2014/main" id="{7A381E3C-38AD-C356-0E86-8860E28FB8F7}"/>
              </a:ext>
            </a:extLst>
          </p:cNvPr>
          <p:cNvPicPr>
            <a:picLocks noChangeAspect="1"/>
          </p:cNvPicPr>
          <p:nvPr/>
        </p:nvPicPr>
        <p:blipFill>
          <a:blip r:embed="rId5"/>
          <a:stretch>
            <a:fillRect/>
          </a:stretch>
        </p:blipFill>
        <p:spPr>
          <a:xfrm>
            <a:off x="14819075" y="0"/>
            <a:ext cx="3468925" cy="3127519"/>
          </a:xfrm>
          <a:prstGeom prst="rect">
            <a:avLst/>
          </a:prstGeom>
        </p:spPr>
      </p:pic>
      <p:sp>
        <p:nvSpPr>
          <p:cNvPr id="3" name="TextBox 13">
            <a:extLst>
              <a:ext uri="{FF2B5EF4-FFF2-40B4-BE49-F238E27FC236}">
                <a16:creationId xmlns:a16="http://schemas.microsoft.com/office/drawing/2014/main" id="{948482B6-D716-E1AA-72AB-78FE48B0D28D}"/>
              </a:ext>
            </a:extLst>
          </p:cNvPr>
          <p:cNvSpPr txBox="1"/>
          <p:nvPr/>
        </p:nvSpPr>
        <p:spPr>
          <a:xfrm>
            <a:off x="1676400" y="2201735"/>
            <a:ext cx="8505642" cy="984885"/>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Currently no detail provided on timelines or an agreed deadline for implementation</a:t>
            </a:r>
            <a:endParaRPr lang="en-GB" sz="2683" dirty="0">
              <a:solidFill>
                <a:srgbClr val="00A5E6"/>
              </a:solidFill>
              <a:latin typeface="Roboto 2 Bold"/>
              <a:ea typeface="Roboto 2 Bold"/>
            </a:endParaRPr>
          </a:p>
        </p:txBody>
      </p:sp>
    </p:spTree>
    <p:extLst>
      <p:ext uri="{BB962C8B-B14F-4D97-AF65-F5344CB8AC3E}">
        <p14:creationId xmlns:p14="http://schemas.microsoft.com/office/powerpoint/2010/main" val="3458051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04A53-B618-820C-076F-E5CA9C292930}"/>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C70EAD4B-6B4E-6853-B727-8A527F200337}"/>
              </a:ext>
            </a:extLst>
          </p:cNvPr>
          <p:cNvSpPr/>
          <p:nvPr/>
        </p:nvSpPr>
        <p:spPr>
          <a:xfrm>
            <a:off x="1143000" y="7886700"/>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FBCB3DA5-07AF-2C9B-77C7-52D54E477B1E}"/>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4"/>
            <a:stretch>
              <a:fillRect/>
            </a:stretch>
          </a:blipFill>
        </p:spPr>
        <p:txBody>
          <a:bodyPr/>
          <a:lstStyle/>
          <a:p>
            <a:endParaRPr lang="en-GB"/>
          </a:p>
        </p:txBody>
      </p:sp>
      <p:sp>
        <p:nvSpPr>
          <p:cNvPr id="11" name="TextBox 11">
            <a:extLst>
              <a:ext uri="{FF2B5EF4-FFF2-40B4-BE49-F238E27FC236}">
                <a16:creationId xmlns:a16="http://schemas.microsoft.com/office/drawing/2014/main" id="{B4525F1F-5E0E-270A-B2C9-9958C5011A22}"/>
              </a:ext>
            </a:extLst>
          </p:cNvPr>
          <p:cNvSpPr txBox="1"/>
          <p:nvPr/>
        </p:nvSpPr>
        <p:spPr>
          <a:xfrm>
            <a:off x="1752600" y="4890464"/>
            <a:ext cx="7647153" cy="938847"/>
          </a:xfrm>
          <a:prstGeom prst="rect">
            <a:avLst/>
          </a:prstGeom>
        </p:spPr>
        <p:txBody>
          <a:bodyPr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Reluctance or lack of knowledge to get involved in customs clearance</a:t>
            </a:r>
          </a:p>
        </p:txBody>
      </p:sp>
      <p:sp>
        <p:nvSpPr>
          <p:cNvPr id="12" name="Freeform 12">
            <a:extLst>
              <a:ext uri="{FF2B5EF4-FFF2-40B4-BE49-F238E27FC236}">
                <a16:creationId xmlns:a16="http://schemas.microsoft.com/office/drawing/2014/main" id="{70912105-3485-2D6F-BB13-4B3E537302F8}"/>
              </a:ext>
            </a:extLst>
          </p:cNvPr>
          <p:cNvSpPr/>
          <p:nvPr/>
        </p:nvSpPr>
        <p:spPr>
          <a:xfrm>
            <a:off x="1093994" y="5143500"/>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a:extLst>
              <a:ext uri="{FF2B5EF4-FFF2-40B4-BE49-F238E27FC236}">
                <a16:creationId xmlns:a16="http://schemas.microsoft.com/office/drawing/2014/main" id="{6B9068D4-22A0-846D-ECC0-C1730B63306D}"/>
              </a:ext>
            </a:extLst>
          </p:cNvPr>
          <p:cNvSpPr txBox="1"/>
          <p:nvPr/>
        </p:nvSpPr>
        <p:spPr>
          <a:xfrm>
            <a:off x="1792446" y="7557453"/>
            <a:ext cx="7961154" cy="938847"/>
          </a:xfrm>
          <a:prstGeom prst="rect">
            <a:avLst/>
          </a:prstGeom>
        </p:spPr>
        <p:txBody>
          <a:bodyPr wrap="square"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Increased costs – the price of getting things wrong at the border as well as EHCs, customs </a:t>
            </a:r>
            <a:r>
              <a:rPr lang="en-US" sz="2683" b="1" dirty="0" err="1">
                <a:solidFill>
                  <a:srgbClr val="004D9A"/>
                </a:solidFill>
                <a:latin typeface="Roboto 2 Bold"/>
                <a:ea typeface="Roboto 2 Bold"/>
                <a:cs typeface="Roboto 2 Bold"/>
                <a:sym typeface="Roboto 2 Bold"/>
              </a:rPr>
              <a:t>etc</a:t>
            </a:r>
            <a:endParaRPr lang="en-US" sz="2683" b="1" dirty="0">
              <a:solidFill>
                <a:srgbClr val="004D9A"/>
              </a:solidFill>
              <a:latin typeface="Roboto 2 Bold"/>
              <a:ea typeface="Roboto 2 Bold"/>
              <a:cs typeface="Roboto 2 Bold"/>
              <a:sym typeface="Roboto 2 Bold"/>
            </a:endParaRPr>
          </a:p>
        </p:txBody>
      </p:sp>
      <p:sp>
        <p:nvSpPr>
          <p:cNvPr id="14" name="Freeform 14">
            <a:extLst>
              <a:ext uri="{FF2B5EF4-FFF2-40B4-BE49-F238E27FC236}">
                <a16:creationId xmlns:a16="http://schemas.microsoft.com/office/drawing/2014/main" id="{9D7310F2-8E2A-E74E-999E-415173C6E781}"/>
              </a:ext>
            </a:extLst>
          </p:cNvPr>
          <p:cNvSpPr/>
          <p:nvPr/>
        </p:nvSpPr>
        <p:spPr>
          <a:xfrm>
            <a:off x="1084469" y="6388998"/>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6" name="Group 16">
            <a:extLst>
              <a:ext uri="{FF2B5EF4-FFF2-40B4-BE49-F238E27FC236}">
                <a16:creationId xmlns:a16="http://schemas.microsoft.com/office/drawing/2014/main" id="{61061BCA-EA0A-D052-F88B-3A4A346B0D41}"/>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8EEC9664-D99F-4CBA-E955-ED9CDF4F4173}"/>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1DC5765A-5D55-607F-8BDA-855A289AEC29}"/>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19" name="Picture 18" descr="A puzzle with flags and a flag">
            <a:extLst>
              <a:ext uri="{FF2B5EF4-FFF2-40B4-BE49-F238E27FC236}">
                <a16:creationId xmlns:a16="http://schemas.microsoft.com/office/drawing/2014/main" id="{68991A4A-DB47-CA30-A10F-1340680CB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3474" y="2528264"/>
            <a:ext cx="6299200" cy="4724400"/>
          </a:xfrm>
          <a:prstGeom prst="rect">
            <a:avLst/>
          </a:prstGeom>
        </p:spPr>
      </p:pic>
      <p:sp>
        <p:nvSpPr>
          <p:cNvPr id="20" name="TextBox 2"/>
          <p:cNvSpPr txBox="1"/>
          <p:nvPr/>
        </p:nvSpPr>
        <p:spPr>
          <a:xfrm>
            <a:off x="1143000"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The Impact of Brexit</a:t>
            </a:r>
          </a:p>
        </p:txBody>
      </p:sp>
      <p:sp>
        <p:nvSpPr>
          <p:cNvPr id="21" name="TextBox 13"/>
          <p:cNvSpPr txBox="1"/>
          <p:nvPr/>
        </p:nvSpPr>
        <p:spPr>
          <a:xfrm>
            <a:off x="1114466" y="2263185"/>
            <a:ext cx="9107459" cy="2890087"/>
          </a:xfrm>
          <a:prstGeom prst="rect">
            <a:avLst/>
          </a:prstGeom>
        </p:spPr>
        <p:txBody>
          <a:bodyPr wrap="square" lIns="0" tIns="0" rIns="0" bIns="0" rtlCol="0" anchor="t">
            <a:spAutoFit/>
          </a:bodyPr>
          <a:lstStyle/>
          <a:p>
            <a:r>
              <a:rPr lang="en-GB" sz="2683" b="1" dirty="0">
                <a:solidFill>
                  <a:srgbClr val="00A5E6"/>
                </a:solidFill>
                <a:latin typeface="Roboto 2 Bold"/>
                <a:ea typeface="Roboto 2 Bold"/>
              </a:rPr>
              <a:t>Significant increase in legislation and red tape involved in selling and shipping goods to Europe since leaving the EU.</a:t>
            </a:r>
          </a:p>
          <a:p>
            <a:endParaRPr lang="en-GB" sz="2683" b="1" dirty="0">
              <a:solidFill>
                <a:srgbClr val="00A5E6"/>
              </a:solidFill>
              <a:latin typeface="Roboto 2 Bold"/>
              <a:ea typeface="Roboto 2 Bold"/>
            </a:endParaRPr>
          </a:p>
          <a:p>
            <a:r>
              <a:rPr lang="en-GB" sz="2683" b="1" dirty="0">
                <a:solidFill>
                  <a:srgbClr val="00A5E6"/>
                </a:solidFill>
                <a:latin typeface="Roboto 2 Bold"/>
                <a:ea typeface="Roboto 2 Bold"/>
              </a:rPr>
              <a:t>Consequent loss of business and market share for UK companies selling to European customers.</a:t>
            </a:r>
          </a:p>
          <a:p>
            <a:endParaRPr lang="en-GB" sz="2683" b="1" dirty="0">
              <a:solidFill>
                <a:srgbClr val="00A5E6"/>
              </a:solidFill>
              <a:latin typeface="Roboto 2 Bold"/>
              <a:ea typeface="Roboto 2 Bold"/>
            </a:endParaRPr>
          </a:p>
          <a:p>
            <a:endParaRPr lang="en-US" sz="2683" dirty="0">
              <a:solidFill>
                <a:srgbClr val="004D9A"/>
              </a:solidFill>
              <a:latin typeface="Roboto 2 Bold"/>
              <a:ea typeface="Roboto 2 Bold"/>
            </a:endParaRPr>
          </a:p>
        </p:txBody>
      </p:sp>
      <p:sp>
        <p:nvSpPr>
          <p:cNvPr id="22" name="TextBox 11">
            <a:extLst>
              <a:ext uri="{FF2B5EF4-FFF2-40B4-BE49-F238E27FC236}">
                <a16:creationId xmlns:a16="http://schemas.microsoft.com/office/drawing/2014/main" id="{2C562096-104A-425B-C642-25F69523A239}"/>
              </a:ext>
            </a:extLst>
          </p:cNvPr>
          <p:cNvSpPr txBox="1"/>
          <p:nvPr/>
        </p:nvSpPr>
        <p:spPr>
          <a:xfrm>
            <a:off x="1736677" y="6108728"/>
            <a:ext cx="8169323" cy="938847"/>
          </a:xfrm>
          <a:prstGeom prst="rect">
            <a:avLst/>
          </a:prstGeom>
        </p:spPr>
        <p:txBody>
          <a:bodyPr wrap="square"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Simpler to just buy within the EU – unlevel playing field</a:t>
            </a:r>
          </a:p>
        </p:txBody>
      </p:sp>
    </p:spTree>
    <p:extLst>
      <p:ext uri="{BB962C8B-B14F-4D97-AF65-F5344CB8AC3E}">
        <p14:creationId xmlns:p14="http://schemas.microsoft.com/office/powerpoint/2010/main" val="336034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7E3D-3DA7-C2EB-D3BF-57304F2D9E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AAB0CF-BBA7-2BDB-8514-51013F2399C0}"/>
              </a:ext>
            </a:extLst>
          </p:cNvPr>
          <p:cNvSpPr txBox="1"/>
          <p:nvPr/>
        </p:nvSpPr>
        <p:spPr>
          <a:xfrm>
            <a:off x="1420861"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The Solution</a:t>
            </a:r>
          </a:p>
        </p:txBody>
      </p:sp>
      <p:sp>
        <p:nvSpPr>
          <p:cNvPr id="10" name="Freeform 10">
            <a:extLst>
              <a:ext uri="{FF2B5EF4-FFF2-40B4-BE49-F238E27FC236}">
                <a16:creationId xmlns:a16="http://schemas.microsoft.com/office/drawing/2014/main" id="{699749FF-37AF-3EBB-F7ED-212834B2E5EF}"/>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F6BFF1B4-6FC1-B4A8-3FE6-BFDDB4725CE4}"/>
              </a:ext>
            </a:extLst>
          </p:cNvPr>
          <p:cNvSpPr txBox="1"/>
          <p:nvPr/>
        </p:nvSpPr>
        <p:spPr>
          <a:xfrm>
            <a:off x="2039928" y="2476500"/>
            <a:ext cx="8505642" cy="905312"/>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Remove the red tape</a:t>
            </a:r>
          </a:p>
          <a:p>
            <a:endParaRPr lang="en-GB"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8CBE6023-1EFA-0342-8FA3-B285DCAAB410}"/>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B7E92C77-FEFE-10EE-AFB9-3AE2660D7B1B}"/>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1C35CFB9-4A74-1B33-BB99-B0B7824DB03D}"/>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2050" name="Picture 2" descr="Golden Key In Jigsaw Puzzle Part PNG Images &amp; PSDs for Download |  PixelSquid - S118999688">
            <a:extLst>
              <a:ext uri="{FF2B5EF4-FFF2-40B4-BE49-F238E27FC236}">
                <a16:creationId xmlns:a16="http://schemas.microsoft.com/office/drawing/2014/main" id="{ED7C0C4A-65F9-63F2-2CA9-A17C0052FE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4947" y="270019"/>
            <a:ext cx="5715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4A095A88-3540-3BDC-8747-9CF2CACD43EB}"/>
              </a:ext>
            </a:extLst>
          </p:cNvPr>
          <p:cNvPicPr>
            <a:picLocks noChangeAspect="1"/>
          </p:cNvPicPr>
          <p:nvPr/>
        </p:nvPicPr>
        <p:blipFill>
          <a:blip r:embed="rId4"/>
          <a:stretch>
            <a:fillRect/>
          </a:stretch>
        </p:blipFill>
        <p:spPr>
          <a:xfrm>
            <a:off x="14819075" y="0"/>
            <a:ext cx="3468925" cy="3127519"/>
          </a:xfrm>
          <a:prstGeom prst="rect">
            <a:avLst/>
          </a:prstGeom>
        </p:spPr>
      </p:pic>
      <p:sp>
        <p:nvSpPr>
          <p:cNvPr id="14" name="Freeform 12">
            <a:extLst>
              <a:ext uri="{FF2B5EF4-FFF2-40B4-BE49-F238E27FC236}">
                <a16:creationId xmlns:a16="http://schemas.microsoft.com/office/drawing/2014/main" id="{2792C2DB-24AE-A2A2-2D6E-406CEAD7D9CE}"/>
              </a:ext>
            </a:extLst>
          </p:cNvPr>
          <p:cNvSpPr/>
          <p:nvPr/>
        </p:nvSpPr>
        <p:spPr>
          <a:xfrm>
            <a:off x="1420861" y="2545729"/>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5" name="TextBox 13">
            <a:extLst>
              <a:ext uri="{FF2B5EF4-FFF2-40B4-BE49-F238E27FC236}">
                <a16:creationId xmlns:a16="http://schemas.microsoft.com/office/drawing/2014/main" id="{9B4E695E-4E39-3B1E-1201-4B22842E6E66}"/>
              </a:ext>
            </a:extLst>
          </p:cNvPr>
          <p:cNvSpPr txBox="1"/>
          <p:nvPr/>
        </p:nvSpPr>
        <p:spPr>
          <a:xfrm>
            <a:off x="2011594" y="3455997"/>
            <a:ext cx="8505642" cy="905312"/>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Remove perceived trade barriers</a:t>
            </a:r>
          </a:p>
          <a:p>
            <a:endParaRPr lang="en-GB" sz="2683" b="1" dirty="0">
              <a:solidFill>
                <a:srgbClr val="00A5E6"/>
              </a:solidFill>
              <a:latin typeface="Roboto 2 Bold"/>
              <a:ea typeface="Roboto 2 Bold"/>
            </a:endParaRPr>
          </a:p>
        </p:txBody>
      </p:sp>
      <p:sp>
        <p:nvSpPr>
          <p:cNvPr id="21" name="TextBox 13">
            <a:extLst>
              <a:ext uri="{FF2B5EF4-FFF2-40B4-BE49-F238E27FC236}">
                <a16:creationId xmlns:a16="http://schemas.microsoft.com/office/drawing/2014/main" id="{93321963-7A2F-7D7F-0A0E-D13EF51A9523}"/>
              </a:ext>
            </a:extLst>
          </p:cNvPr>
          <p:cNvSpPr txBox="1"/>
          <p:nvPr/>
        </p:nvSpPr>
        <p:spPr>
          <a:xfrm>
            <a:off x="1991122" y="4435494"/>
            <a:ext cx="8505642" cy="905312"/>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Remove the customs burden</a:t>
            </a:r>
          </a:p>
          <a:p>
            <a:endParaRPr lang="en-GB" sz="2683" b="1" dirty="0">
              <a:solidFill>
                <a:srgbClr val="00A5E6"/>
              </a:solidFill>
              <a:latin typeface="Roboto 2 Bold"/>
              <a:ea typeface="Roboto 2 Bold"/>
            </a:endParaRPr>
          </a:p>
        </p:txBody>
      </p:sp>
      <p:sp>
        <p:nvSpPr>
          <p:cNvPr id="22" name="Freeform 12">
            <a:extLst>
              <a:ext uri="{FF2B5EF4-FFF2-40B4-BE49-F238E27FC236}">
                <a16:creationId xmlns:a16="http://schemas.microsoft.com/office/drawing/2014/main" id="{379312F6-7D4B-E66D-7185-585EE4A3FD39}"/>
              </a:ext>
            </a:extLst>
          </p:cNvPr>
          <p:cNvSpPr/>
          <p:nvPr/>
        </p:nvSpPr>
        <p:spPr>
          <a:xfrm>
            <a:off x="1445730" y="3496308"/>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3" name="Freeform 12">
            <a:extLst>
              <a:ext uri="{FF2B5EF4-FFF2-40B4-BE49-F238E27FC236}">
                <a16:creationId xmlns:a16="http://schemas.microsoft.com/office/drawing/2014/main" id="{DD2251A1-1E78-6C9C-399F-AE9709D95E17}"/>
              </a:ext>
            </a:extLst>
          </p:cNvPr>
          <p:cNvSpPr/>
          <p:nvPr/>
        </p:nvSpPr>
        <p:spPr>
          <a:xfrm>
            <a:off x="1458435" y="4466822"/>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4" name="TextBox 11">
            <a:extLst>
              <a:ext uri="{FF2B5EF4-FFF2-40B4-BE49-F238E27FC236}">
                <a16:creationId xmlns:a16="http://schemas.microsoft.com/office/drawing/2014/main" id="{26AE184F-8542-0753-E60E-3A0806E8B3A9}"/>
              </a:ext>
            </a:extLst>
          </p:cNvPr>
          <p:cNvSpPr txBox="1"/>
          <p:nvPr/>
        </p:nvSpPr>
        <p:spPr>
          <a:xfrm>
            <a:off x="1458434" y="5654704"/>
            <a:ext cx="10428765" cy="974626"/>
          </a:xfrm>
          <a:prstGeom prst="rect">
            <a:avLst/>
          </a:prstGeom>
        </p:spPr>
        <p:txBody>
          <a:bodyPr wrap="square" lIns="0" tIns="0" rIns="0" bIns="0" rtlCol="0" anchor="t">
            <a:spAutoFit/>
          </a:bodyPr>
          <a:lstStyle/>
          <a:p>
            <a:pPr algn="l">
              <a:lnSpc>
                <a:spcPts val="3757"/>
              </a:lnSpc>
            </a:pPr>
            <a:r>
              <a:rPr lang="en-US" sz="3200" b="1" dirty="0">
                <a:solidFill>
                  <a:srgbClr val="004D9A"/>
                </a:solidFill>
                <a:latin typeface="Roboto 2 Bold"/>
                <a:ea typeface="Roboto 2 Bold"/>
                <a:cs typeface="Roboto 2 Bold"/>
                <a:sym typeface="Roboto 2 Bold"/>
              </a:rPr>
              <a:t>And make it as easy as possible for lost clients and new prospects alike to say </a:t>
            </a:r>
            <a:r>
              <a:rPr lang="en-US" sz="3200" b="1" dirty="0">
                <a:solidFill>
                  <a:srgbClr val="FE9CEB"/>
                </a:solidFill>
                <a:latin typeface="Roboto 2 Bold"/>
                <a:ea typeface="Roboto 2 Bold"/>
                <a:cs typeface="Roboto 2 Bold"/>
                <a:sym typeface="Roboto 2 Bold"/>
              </a:rPr>
              <a:t>YES</a:t>
            </a:r>
            <a:r>
              <a:rPr lang="en-US" sz="3200" b="1" dirty="0">
                <a:solidFill>
                  <a:srgbClr val="004D9A"/>
                </a:solidFill>
                <a:latin typeface="Roboto 2 Bold"/>
                <a:ea typeface="Roboto 2 Bold"/>
                <a:cs typeface="Roboto 2 Bold"/>
                <a:sym typeface="Roboto 2 Bold"/>
              </a:rPr>
              <a:t> to buying from you</a:t>
            </a:r>
          </a:p>
        </p:txBody>
      </p:sp>
    </p:spTree>
    <p:extLst>
      <p:ext uri="{BB962C8B-B14F-4D97-AF65-F5344CB8AC3E}">
        <p14:creationId xmlns:p14="http://schemas.microsoft.com/office/powerpoint/2010/main" val="3630836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232336" y="-371072"/>
            <a:ext cx="451411" cy="11150399"/>
            <a:chOff x="0" y="0"/>
            <a:chExt cx="118890" cy="2936731"/>
          </a:xfrm>
        </p:grpSpPr>
        <p:sp>
          <p:nvSpPr>
            <p:cNvPr id="4" name="Freeform 4"/>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5" name="TextBox 5"/>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6" name="Freeform 6"/>
          <p:cNvSpPr/>
          <p:nvPr/>
        </p:nvSpPr>
        <p:spPr>
          <a:xfrm rot="-10800000">
            <a:off x="14819967" y="0"/>
            <a:ext cx="3468033" cy="3127535"/>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7" name="Group 7"/>
          <p:cNvGrpSpPr/>
          <p:nvPr/>
        </p:nvGrpSpPr>
        <p:grpSpPr>
          <a:xfrm>
            <a:off x="889705" y="5753100"/>
            <a:ext cx="10785860" cy="3337940"/>
            <a:chOff x="0" y="0"/>
            <a:chExt cx="20026084" cy="5757499"/>
          </a:xfrm>
        </p:grpSpPr>
        <p:sp>
          <p:nvSpPr>
            <p:cNvPr id="8" name="Freeform 8"/>
            <p:cNvSpPr/>
            <p:nvPr/>
          </p:nvSpPr>
          <p:spPr>
            <a:xfrm>
              <a:off x="0" y="0"/>
              <a:ext cx="20026084" cy="5757499"/>
            </a:xfrm>
            <a:custGeom>
              <a:avLst/>
              <a:gdLst/>
              <a:ahLst/>
              <a:cxnLst/>
              <a:rect l="l" t="t" r="r" b="b"/>
              <a:pathLst>
                <a:path w="20026084" h="5757499">
                  <a:moveTo>
                    <a:pt x="0" y="0"/>
                  </a:moveTo>
                  <a:lnTo>
                    <a:pt x="20026084" y="0"/>
                  </a:lnTo>
                  <a:lnTo>
                    <a:pt x="20026084" y="5757499"/>
                  </a:lnTo>
                  <a:lnTo>
                    <a:pt x="0" y="5757499"/>
                  </a:lnTo>
                  <a:lnTo>
                    <a:pt x="0" y="0"/>
                  </a:lnTo>
                  <a:close/>
                </a:path>
              </a:pathLst>
            </a:custGeom>
            <a:blipFill>
              <a:blip r:embed="rId5"/>
              <a:stretch>
                <a:fillRect/>
              </a:stretch>
            </a:blipFill>
          </p:spPr>
          <p:txBody>
            <a:bodyPr/>
            <a:lstStyle/>
            <a:p>
              <a:endParaRPr lang="en-GB"/>
            </a:p>
          </p:txBody>
        </p:sp>
        <p:grpSp>
          <p:nvGrpSpPr>
            <p:cNvPr id="9" name="Group 9"/>
            <p:cNvGrpSpPr/>
            <p:nvPr/>
          </p:nvGrpSpPr>
          <p:grpSpPr>
            <a:xfrm>
              <a:off x="12235179" y="0"/>
              <a:ext cx="4114800" cy="838725"/>
              <a:chOff x="0" y="0"/>
              <a:chExt cx="812800" cy="165674"/>
            </a:xfrm>
          </p:grpSpPr>
          <p:sp>
            <p:nvSpPr>
              <p:cNvPr id="10" name="Freeform 10"/>
              <p:cNvSpPr/>
              <p:nvPr/>
            </p:nvSpPr>
            <p:spPr>
              <a:xfrm>
                <a:off x="0" y="0"/>
                <a:ext cx="812800" cy="165674"/>
              </a:xfrm>
              <a:custGeom>
                <a:avLst/>
                <a:gdLst/>
                <a:ahLst/>
                <a:cxnLst/>
                <a:rect l="l" t="t" r="r" b="b"/>
                <a:pathLst>
                  <a:path w="812800" h="165674">
                    <a:moveTo>
                      <a:pt x="82837" y="0"/>
                    </a:moveTo>
                    <a:lnTo>
                      <a:pt x="729963" y="0"/>
                    </a:lnTo>
                    <a:cubicBezTo>
                      <a:pt x="751933" y="0"/>
                      <a:pt x="773003" y="8727"/>
                      <a:pt x="788538" y="24262"/>
                    </a:cubicBezTo>
                    <a:cubicBezTo>
                      <a:pt x="804073" y="39797"/>
                      <a:pt x="812800" y="60867"/>
                      <a:pt x="812800" y="82837"/>
                    </a:cubicBezTo>
                    <a:lnTo>
                      <a:pt x="812800" y="82837"/>
                    </a:lnTo>
                    <a:cubicBezTo>
                      <a:pt x="812800" y="104807"/>
                      <a:pt x="804073" y="125877"/>
                      <a:pt x="788538" y="141412"/>
                    </a:cubicBezTo>
                    <a:cubicBezTo>
                      <a:pt x="773003" y="156947"/>
                      <a:pt x="751933" y="165674"/>
                      <a:pt x="729963" y="165674"/>
                    </a:cubicBezTo>
                    <a:lnTo>
                      <a:pt x="82837" y="165674"/>
                    </a:lnTo>
                    <a:cubicBezTo>
                      <a:pt x="60867" y="165674"/>
                      <a:pt x="39797" y="156947"/>
                      <a:pt x="24262" y="141412"/>
                    </a:cubicBezTo>
                    <a:cubicBezTo>
                      <a:pt x="8727" y="125877"/>
                      <a:pt x="0" y="104807"/>
                      <a:pt x="0" y="82837"/>
                    </a:cubicBezTo>
                    <a:lnTo>
                      <a:pt x="0" y="82837"/>
                    </a:lnTo>
                    <a:cubicBezTo>
                      <a:pt x="0" y="60867"/>
                      <a:pt x="8727" y="39797"/>
                      <a:pt x="24262" y="24262"/>
                    </a:cubicBezTo>
                    <a:cubicBezTo>
                      <a:pt x="39797" y="8727"/>
                      <a:pt x="60867" y="0"/>
                      <a:pt x="82837" y="0"/>
                    </a:cubicBezTo>
                    <a:close/>
                  </a:path>
                </a:pathLst>
              </a:custGeom>
              <a:solidFill>
                <a:srgbClr val="FFFFFF"/>
              </a:solidFill>
            </p:spPr>
            <p:txBody>
              <a:bodyPr/>
              <a:lstStyle/>
              <a:p>
                <a:endParaRPr lang="en-GB"/>
              </a:p>
            </p:txBody>
          </p:sp>
          <p:sp>
            <p:nvSpPr>
              <p:cNvPr id="11" name="TextBox 11"/>
              <p:cNvSpPr txBox="1"/>
              <p:nvPr/>
            </p:nvSpPr>
            <p:spPr>
              <a:xfrm>
                <a:off x="0" y="-123825"/>
                <a:ext cx="812800" cy="289499"/>
              </a:xfrm>
              <a:prstGeom prst="rect">
                <a:avLst/>
              </a:prstGeom>
            </p:spPr>
            <p:txBody>
              <a:bodyPr lIns="50800" tIns="50800" rIns="50800" bIns="50800" rtlCol="0" anchor="ctr"/>
              <a:lstStyle/>
              <a:p>
                <a:pPr algn="ctr">
                  <a:lnSpc>
                    <a:spcPts val="3352"/>
                  </a:lnSpc>
                </a:pPr>
                <a:endParaRPr/>
              </a:p>
            </p:txBody>
          </p:sp>
        </p:grpSp>
      </p:grpSp>
      <p:sp>
        <p:nvSpPr>
          <p:cNvPr id="12" name="TextBox 12"/>
          <p:cNvSpPr txBox="1"/>
          <p:nvPr/>
        </p:nvSpPr>
        <p:spPr>
          <a:xfrm>
            <a:off x="1038225" y="723900"/>
            <a:ext cx="10488823" cy="820738"/>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DDP - Removing The Burden</a:t>
            </a:r>
          </a:p>
        </p:txBody>
      </p:sp>
      <p:sp>
        <p:nvSpPr>
          <p:cNvPr id="16" name="TextBox 14">
            <a:extLst>
              <a:ext uri="{FF2B5EF4-FFF2-40B4-BE49-F238E27FC236}">
                <a16:creationId xmlns:a16="http://schemas.microsoft.com/office/drawing/2014/main" id="{8379AFC2-7328-E3A7-549E-A9AC5E6B090C}"/>
              </a:ext>
            </a:extLst>
          </p:cNvPr>
          <p:cNvSpPr txBox="1"/>
          <p:nvPr/>
        </p:nvSpPr>
        <p:spPr>
          <a:xfrm>
            <a:off x="1059833" y="1937802"/>
            <a:ext cx="11610976" cy="974626"/>
          </a:xfrm>
          <a:prstGeom prst="rect">
            <a:avLst/>
          </a:prstGeom>
        </p:spPr>
        <p:txBody>
          <a:bodyPr wrap="square" lIns="0" tIns="0" rIns="0" bIns="0" rtlCol="0" anchor="t">
            <a:spAutoFit/>
          </a:bodyPr>
          <a:lstStyle/>
          <a:p>
            <a:pPr algn="l">
              <a:lnSpc>
                <a:spcPts val="3757"/>
              </a:lnSpc>
            </a:pPr>
            <a:r>
              <a:rPr lang="en-GB" sz="3200" b="1" dirty="0">
                <a:solidFill>
                  <a:srgbClr val="004D9A"/>
                </a:solidFill>
                <a:latin typeface="Roboto 2 Bold"/>
                <a:ea typeface="Roboto 2 Bold"/>
                <a:cs typeface="Roboto 2 Bold"/>
                <a:sym typeface="Roboto 2 Bold"/>
              </a:rPr>
              <a:t>Under Delivered Duty Paid (DDP) Incoterms, the Seller acts as both exporter </a:t>
            </a:r>
            <a:r>
              <a:rPr lang="en-GB" sz="3200" b="1" dirty="0">
                <a:solidFill>
                  <a:srgbClr val="FE9CEB"/>
                </a:solidFill>
                <a:latin typeface="Roboto 2 Bold"/>
                <a:ea typeface="Roboto 2 Bold"/>
                <a:cs typeface="Roboto 2 Bold"/>
                <a:sym typeface="Roboto 2 Bold"/>
              </a:rPr>
              <a:t>and</a:t>
            </a:r>
            <a:r>
              <a:rPr lang="en-GB" sz="3200" b="1" dirty="0">
                <a:solidFill>
                  <a:srgbClr val="004D9A"/>
                </a:solidFill>
                <a:latin typeface="Roboto 2 Bold"/>
                <a:ea typeface="Roboto 2 Bold"/>
                <a:cs typeface="Roboto 2 Bold"/>
                <a:sym typeface="Roboto 2 Bold"/>
              </a:rPr>
              <a:t> importer.</a:t>
            </a:r>
            <a:endParaRPr lang="en-US" sz="3200" b="1" dirty="0">
              <a:solidFill>
                <a:srgbClr val="004D9A"/>
              </a:solidFill>
              <a:latin typeface="Roboto 2 Bold"/>
              <a:ea typeface="Roboto 2 Bold"/>
              <a:cs typeface="Roboto 2 Bold"/>
              <a:sym typeface="Roboto 2 Bold"/>
            </a:endParaRPr>
          </a:p>
        </p:txBody>
      </p:sp>
      <p:sp>
        <p:nvSpPr>
          <p:cNvPr id="17" name="TextBox 13">
            <a:extLst>
              <a:ext uri="{FF2B5EF4-FFF2-40B4-BE49-F238E27FC236}">
                <a16:creationId xmlns:a16="http://schemas.microsoft.com/office/drawing/2014/main" id="{B15046DD-70A4-C32E-5F2F-461AF5A94D3B}"/>
              </a:ext>
            </a:extLst>
          </p:cNvPr>
          <p:cNvSpPr txBox="1"/>
          <p:nvPr/>
        </p:nvSpPr>
        <p:spPr>
          <a:xfrm>
            <a:off x="1828800" y="3390900"/>
            <a:ext cx="10058400" cy="843757"/>
          </a:xfrm>
          <a:prstGeom prst="rect">
            <a:avLst/>
          </a:prstGeom>
        </p:spPr>
        <p:txBody>
          <a:bodyPr wrap="square" lIns="0" tIns="0" rIns="0" bIns="0" rtlCol="0" anchor="t">
            <a:spAutoFit/>
          </a:bodyPr>
          <a:lstStyle/>
          <a:p>
            <a:r>
              <a:rPr lang="en-GB" sz="2800" b="1" dirty="0">
                <a:solidFill>
                  <a:srgbClr val="00A5E6"/>
                </a:solidFill>
                <a:latin typeface="Roboto 2 Bold"/>
                <a:ea typeface="Roboto 2 Bold"/>
              </a:rPr>
              <a:t>You define where and how customs clearance takes place</a:t>
            </a:r>
          </a:p>
          <a:p>
            <a:endParaRPr lang="en-GB" sz="2683" b="1" dirty="0">
              <a:solidFill>
                <a:srgbClr val="00A5E6"/>
              </a:solidFill>
              <a:latin typeface="Roboto 2 Bold"/>
              <a:ea typeface="Roboto 2 Bold"/>
            </a:endParaRPr>
          </a:p>
        </p:txBody>
      </p:sp>
      <p:sp>
        <p:nvSpPr>
          <p:cNvPr id="18" name="TextBox 13">
            <a:extLst>
              <a:ext uri="{FF2B5EF4-FFF2-40B4-BE49-F238E27FC236}">
                <a16:creationId xmlns:a16="http://schemas.microsoft.com/office/drawing/2014/main" id="{356BF1E1-5B1E-B80F-1A6C-3113BD45BDB6}"/>
              </a:ext>
            </a:extLst>
          </p:cNvPr>
          <p:cNvSpPr txBox="1"/>
          <p:nvPr/>
        </p:nvSpPr>
        <p:spPr>
          <a:xfrm>
            <a:off x="1828800" y="4229100"/>
            <a:ext cx="15087600" cy="843757"/>
          </a:xfrm>
          <a:prstGeom prst="rect">
            <a:avLst/>
          </a:prstGeom>
        </p:spPr>
        <p:txBody>
          <a:bodyPr wrap="square" lIns="0" tIns="0" rIns="0" bIns="0" rtlCol="0" anchor="t">
            <a:spAutoFit/>
          </a:bodyPr>
          <a:lstStyle/>
          <a:p>
            <a:r>
              <a:rPr lang="en-GB" sz="2800" b="1" dirty="0">
                <a:solidFill>
                  <a:srgbClr val="00A5E6"/>
                </a:solidFill>
                <a:latin typeface="Roboto 2 Bold"/>
                <a:ea typeface="Roboto 2 Bold"/>
              </a:rPr>
              <a:t>You remove the customs burden – customers are no longer involved in the process</a:t>
            </a:r>
          </a:p>
          <a:p>
            <a:endParaRPr lang="en-GB" sz="2683" b="1" dirty="0">
              <a:solidFill>
                <a:srgbClr val="00A5E6"/>
              </a:solidFill>
              <a:latin typeface="Roboto 2 Bold"/>
              <a:ea typeface="Roboto 2 Bold"/>
            </a:endParaRPr>
          </a:p>
        </p:txBody>
      </p:sp>
      <p:sp>
        <p:nvSpPr>
          <p:cNvPr id="19" name="Freeform 12">
            <a:extLst>
              <a:ext uri="{FF2B5EF4-FFF2-40B4-BE49-F238E27FC236}">
                <a16:creationId xmlns:a16="http://schemas.microsoft.com/office/drawing/2014/main" id="{DAE33EF5-DC90-2F9A-2221-2B90E82D1B32}"/>
              </a:ext>
            </a:extLst>
          </p:cNvPr>
          <p:cNvSpPr/>
          <p:nvPr/>
        </p:nvSpPr>
        <p:spPr>
          <a:xfrm>
            <a:off x="1055284" y="3437312"/>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20" name="Freeform 12">
            <a:extLst>
              <a:ext uri="{FF2B5EF4-FFF2-40B4-BE49-F238E27FC236}">
                <a16:creationId xmlns:a16="http://schemas.microsoft.com/office/drawing/2014/main" id="{3FD684D8-1660-0E3A-0884-A16BE24EA851}"/>
              </a:ext>
            </a:extLst>
          </p:cNvPr>
          <p:cNvSpPr/>
          <p:nvPr/>
        </p:nvSpPr>
        <p:spPr>
          <a:xfrm>
            <a:off x="1055284" y="4251258"/>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 y="619929"/>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Why DDP?</a:t>
            </a:r>
          </a:p>
        </p:txBody>
      </p:sp>
      <p:sp>
        <p:nvSpPr>
          <p:cNvPr id="5" name="TextBox 5"/>
          <p:cNvSpPr txBox="1"/>
          <p:nvPr/>
        </p:nvSpPr>
        <p:spPr>
          <a:xfrm>
            <a:off x="11743737" y="-2138674"/>
            <a:ext cx="7087259" cy="8806174"/>
          </a:xfrm>
          <a:prstGeom prst="rect">
            <a:avLst/>
          </a:prstGeom>
        </p:spPr>
        <p:txBody>
          <a:bodyPr lIns="50800" tIns="50800" rIns="50800" bIns="50800" rtlCol="0" anchor="ctr"/>
          <a:lstStyle/>
          <a:p>
            <a:pPr algn="ctr">
              <a:lnSpc>
                <a:spcPts val="3352"/>
              </a:lnSpc>
            </a:pPr>
            <a:endParaRPr/>
          </a:p>
        </p:txBody>
      </p:sp>
      <p:sp>
        <p:nvSpPr>
          <p:cNvPr id="6" name="Freeform 6"/>
          <p:cNvSpPr/>
          <p:nvPr/>
        </p:nvSpPr>
        <p:spPr>
          <a:xfrm>
            <a:off x="903275" y="3315112"/>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4"/>
            <a:stretch>
              <a:fillRect/>
            </a:stretch>
          </a:blipFill>
        </p:spPr>
        <p:txBody>
          <a:bodyPr/>
          <a:lstStyle/>
          <a:p>
            <a:endParaRPr lang="en-GB"/>
          </a:p>
        </p:txBody>
      </p:sp>
      <p:sp>
        <p:nvSpPr>
          <p:cNvPr id="11" name="Freeform 11"/>
          <p:cNvSpPr/>
          <p:nvPr/>
        </p:nvSpPr>
        <p:spPr>
          <a:xfrm>
            <a:off x="930539" y="4733121"/>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938652" y="5705284"/>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4" name="TextBox 14"/>
          <p:cNvSpPr txBox="1"/>
          <p:nvPr/>
        </p:nvSpPr>
        <p:spPr>
          <a:xfrm>
            <a:off x="1644710" y="3231863"/>
            <a:ext cx="9293581" cy="4837350"/>
          </a:xfrm>
          <a:prstGeom prst="rect">
            <a:avLst/>
          </a:prstGeom>
        </p:spPr>
        <p:txBody>
          <a:bodyPr wrap="square" lIns="0" tIns="0" rIns="0" bIns="0" rtlCol="0" anchor="t">
            <a:spAutoFit/>
          </a:bodyPr>
          <a:lstStyle/>
          <a:p>
            <a:pPr algn="l">
              <a:lnSpc>
                <a:spcPts val="3757"/>
              </a:lnSpc>
            </a:pPr>
            <a:r>
              <a:rPr lang="en-GB" sz="2683" b="1" dirty="0">
                <a:solidFill>
                  <a:srgbClr val="004D9A"/>
                </a:solidFill>
                <a:latin typeface="Roboto 2 Bold"/>
                <a:ea typeface="Roboto 2 Bold"/>
                <a:sym typeface="Roboto 2 Bold"/>
              </a:rPr>
              <a:t>Smoother logistics, customs clearance and inspections for POAO &amp; composite goods</a:t>
            </a:r>
          </a:p>
          <a:p>
            <a:pPr algn="l">
              <a:lnSpc>
                <a:spcPts val="3757"/>
              </a:lnSpc>
            </a:pPr>
            <a:endParaRPr lang="en-GB" sz="2683" b="1" dirty="0">
              <a:solidFill>
                <a:srgbClr val="004D9A"/>
              </a:solidFill>
              <a:latin typeface="Roboto 2 Bold"/>
              <a:ea typeface="Roboto 2 Bold"/>
              <a:sym typeface="Roboto 2 Bold"/>
            </a:endParaRPr>
          </a:p>
          <a:p>
            <a:pPr algn="l">
              <a:lnSpc>
                <a:spcPts val="3757"/>
              </a:lnSpc>
            </a:pPr>
            <a:r>
              <a:rPr lang="en-GB" sz="2683" b="1" dirty="0">
                <a:solidFill>
                  <a:srgbClr val="004D9A"/>
                </a:solidFill>
                <a:latin typeface="Roboto 2 Bold"/>
                <a:ea typeface="Roboto 2 Bold"/>
                <a:sym typeface="Roboto 2 Bold"/>
              </a:rPr>
              <a:t>Reduced Supply Chain spend</a:t>
            </a:r>
          </a:p>
          <a:p>
            <a:pPr algn="l">
              <a:lnSpc>
                <a:spcPts val="3757"/>
              </a:lnSpc>
            </a:pPr>
            <a:endParaRPr lang="en-GB" sz="2683" b="1" dirty="0">
              <a:solidFill>
                <a:srgbClr val="004D9A"/>
              </a:solidFill>
              <a:latin typeface="Roboto 2 Bold"/>
              <a:ea typeface="Roboto 2 Bold"/>
              <a:sym typeface="Roboto 2 Bold"/>
            </a:endParaRPr>
          </a:p>
          <a:p>
            <a:pPr algn="l">
              <a:lnSpc>
                <a:spcPts val="3757"/>
              </a:lnSpc>
            </a:pPr>
            <a:r>
              <a:rPr lang="en-GB" sz="2683" b="1" dirty="0">
                <a:solidFill>
                  <a:srgbClr val="004D9A"/>
                </a:solidFill>
                <a:latin typeface="Roboto 2 Bold"/>
                <a:ea typeface="Roboto 2 Bold"/>
                <a:sym typeface="Roboto 2 Bold"/>
              </a:rPr>
              <a:t>Simplified and enhanced EU sales process</a:t>
            </a:r>
          </a:p>
          <a:p>
            <a:pPr algn="l">
              <a:lnSpc>
                <a:spcPts val="3757"/>
              </a:lnSpc>
            </a:pPr>
            <a:endParaRPr lang="en-GB" sz="2683" b="1" dirty="0">
              <a:solidFill>
                <a:srgbClr val="004D9A"/>
              </a:solidFill>
              <a:latin typeface="Roboto 2 Bold"/>
              <a:ea typeface="Roboto 2 Bold"/>
              <a:sym typeface="Roboto 2 Bold"/>
            </a:endParaRPr>
          </a:p>
          <a:p>
            <a:pPr>
              <a:lnSpc>
                <a:spcPts val="3757"/>
              </a:lnSpc>
            </a:pPr>
            <a:r>
              <a:rPr lang="en-GB" sz="2683" b="1" dirty="0">
                <a:solidFill>
                  <a:srgbClr val="004D9A"/>
                </a:solidFill>
                <a:latin typeface="Roboto 2 Bold"/>
                <a:ea typeface="Roboto 2 Bold"/>
                <a:sym typeface="Roboto 2 Bold"/>
              </a:rPr>
              <a:t>Zero Import VAT payable</a:t>
            </a:r>
          </a:p>
          <a:p>
            <a:pPr algn="l">
              <a:lnSpc>
                <a:spcPts val="3757"/>
              </a:lnSpc>
            </a:pPr>
            <a:endParaRPr lang="en-GB" sz="2683" b="1" dirty="0">
              <a:solidFill>
                <a:srgbClr val="004D9A"/>
              </a:solidFill>
              <a:latin typeface="Roboto 2 Bold"/>
              <a:ea typeface="Roboto 2 Bold"/>
              <a:sym typeface="Roboto 2 Bold"/>
            </a:endParaRPr>
          </a:p>
          <a:p>
            <a:pPr algn="l">
              <a:lnSpc>
                <a:spcPts val="3757"/>
              </a:lnSpc>
            </a:pPr>
            <a:endParaRPr lang="en-US" sz="2683" b="1" dirty="0">
              <a:solidFill>
                <a:srgbClr val="004D9A"/>
              </a:solidFill>
              <a:latin typeface="Roboto 2 Bold"/>
              <a:ea typeface="Roboto 2 Bold"/>
              <a:cs typeface="Roboto 2 Bold"/>
              <a:sym typeface="Roboto 2 Bold"/>
            </a:endParaRPr>
          </a:p>
        </p:txBody>
      </p:sp>
      <p:sp>
        <p:nvSpPr>
          <p:cNvPr id="15" name="Freeform 15"/>
          <p:cNvSpPr/>
          <p:nvPr/>
        </p:nvSpPr>
        <p:spPr>
          <a:xfrm>
            <a:off x="962730" y="6640857"/>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7" name="Group 17"/>
          <p:cNvGrpSpPr/>
          <p:nvPr/>
        </p:nvGrpSpPr>
        <p:grpSpPr>
          <a:xfrm>
            <a:off x="-232336" y="-371072"/>
            <a:ext cx="451411" cy="11150399"/>
            <a:chOff x="0" y="0"/>
            <a:chExt cx="118890" cy="2936731"/>
          </a:xfrm>
        </p:grpSpPr>
        <p:sp>
          <p:nvSpPr>
            <p:cNvPr id="18" name="Freeform 18"/>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9" name="TextBox 19"/>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22" name="TextBox 13">
            <a:extLst>
              <a:ext uri="{FF2B5EF4-FFF2-40B4-BE49-F238E27FC236}">
                <a16:creationId xmlns:a16="http://schemas.microsoft.com/office/drawing/2014/main" id="{424019DF-C23F-B479-784B-DEA9AD0B5725}"/>
              </a:ext>
            </a:extLst>
          </p:cNvPr>
          <p:cNvSpPr txBox="1"/>
          <p:nvPr/>
        </p:nvSpPr>
        <p:spPr>
          <a:xfrm>
            <a:off x="838200" y="1840500"/>
            <a:ext cx="15071615" cy="984885"/>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Selling to your European customers using DDP incoterms </a:t>
            </a:r>
          </a:p>
          <a:p>
            <a:r>
              <a:rPr lang="en-GB" sz="3200" b="1" dirty="0">
                <a:solidFill>
                  <a:srgbClr val="00A5E6"/>
                </a:solidFill>
                <a:latin typeface="Roboto 2 Bold"/>
                <a:ea typeface="Roboto 2 Bold"/>
              </a:rPr>
              <a:t>offers </a:t>
            </a:r>
            <a:r>
              <a:rPr lang="en-GB" sz="3200" b="1" dirty="0">
                <a:solidFill>
                  <a:srgbClr val="FE9CEB"/>
                </a:solidFill>
                <a:latin typeface="Roboto 2 Bold"/>
                <a:ea typeface="Roboto 2 Bold"/>
              </a:rPr>
              <a:t>multiple</a:t>
            </a:r>
            <a:r>
              <a:rPr lang="en-GB" sz="3200" b="1" dirty="0">
                <a:solidFill>
                  <a:srgbClr val="00A5E6"/>
                </a:solidFill>
                <a:latin typeface="Roboto 2 Bold"/>
                <a:ea typeface="Roboto 2 Bold"/>
              </a:rPr>
              <a:t> benefits.</a:t>
            </a:r>
            <a:r>
              <a:rPr lang="en-GB" sz="3200" b="1" dirty="0">
                <a:solidFill>
                  <a:srgbClr val="FE9CEB"/>
                </a:solidFill>
                <a:latin typeface="Roboto 2 Bold"/>
                <a:ea typeface="Roboto 2 Bold"/>
              </a:rPr>
              <a:t> </a:t>
            </a:r>
            <a:endParaRPr lang="en-US" sz="3200" dirty="0">
              <a:solidFill>
                <a:srgbClr val="004D9A"/>
              </a:solidFill>
              <a:latin typeface="Roboto 2 Bold"/>
              <a:ea typeface="Roboto 2 Bold"/>
            </a:endParaRPr>
          </a:p>
        </p:txBody>
      </p:sp>
      <p:pic>
        <p:nvPicPr>
          <p:cNvPr id="26" name="Picture 2">
            <a:extLst>
              <a:ext uri="{FF2B5EF4-FFF2-40B4-BE49-F238E27FC236}">
                <a16:creationId xmlns:a16="http://schemas.microsoft.com/office/drawing/2014/main" id="{C32DD6FE-2307-6BAE-B422-A48381C640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9600" y="1960519"/>
            <a:ext cx="5803140" cy="5087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B6D9C-D816-8B82-2236-C5894F3238DF}"/>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68D4B6A-6B91-8005-129F-61AF822F3614}"/>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Smoother Logistics &amp; Clearance</a:t>
            </a:r>
          </a:p>
        </p:txBody>
      </p:sp>
      <p:sp>
        <p:nvSpPr>
          <p:cNvPr id="10" name="Freeform 10">
            <a:extLst>
              <a:ext uri="{FF2B5EF4-FFF2-40B4-BE49-F238E27FC236}">
                <a16:creationId xmlns:a16="http://schemas.microsoft.com/office/drawing/2014/main" id="{90A61715-9237-BD5B-7629-58AB09D10C02}"/>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FB544571-D9F4-3B7F-7DDE-9F504AD231C8}"/>
              </a:ext>
            </a:extLst>
          </p:cNvPr>
          <p:cNvSpPr txBox="1"/>
          <p:nvPr/>
        </p:nvSpPr>
        <p:spPr>
          <a:xfrm>
            <a:off x="1038224" y="2476500"/>
            <a:ext cx="12601575" cy="5601533"/>
          </a:xfrm>
          <a:prstGeom prst="rect">
            <a:avLst/>
          </a:prstGeom>
        </p:spPr>
        <p:txBody>
          <a:bodyPr wrap="square" lIns="0" tIns="0" rIns="0" bIns="0" rtlCol="0" anchor="t">
            <a:spAutoFit/>
          </a:bodyPr>
          <a:lstStyle/>
          <a:p>
            <a:pPr defTabSz="1219170"/>
            <a:r>
              <a:rPr lang="en-US" sz="2800" b="1" dirty="0">
                <a:solidFill>
                  <a:srgbClr val="004D9A"/>
                </a:solidFill>
                <a:latin typeface="Roboto 2 Bold"/>
                <a:ea typeface="Roboto 2 Bold"/>
              </a:rPr>
              <a:t>Single Point of Entry</a:t>
            </a:r>
          </a:p>
          <a:p>
            <a:pPr defTabSz="1219170"/>
            <a:r>
              <a:rPr lang="en-US" sz="2800" b="1" dirty="0">
                <a:solidFill>
                  <a:srgbClr val="00A5E6"/>
                </a:solidFill>
                <a:latin typeface="Roboto 2 Bold"/>
                <a:ea typeface="Roboto 2 Bold"/>
              </a:rPr>
              <a:t>With DDP you can use Calais as the single point of entry to the EU, no matter where your clients are in Europe.</a:t>
            </a:r>
          </a:p>
          <a:p>
            <a:pPr marL="457189" indent="-457189" defTabSz="1219170">
              <a:buFont typeface="Arial" panose="020B0604020202020204" pitchFamily="34" charset="0"/>
              <a:buChar char="•"/>
            </a:pPr>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Stop Once, Not Twice</a:t>
            </a:r>
          </a:p>
          <a:p>
            <a:pPr defTabSz="1219170"/>
            <a:r>
              <a:rPr lang="en-US" sz="2800" b="1" dirty="0">
                <a:solidFill>
                  <a:srgbClr val="00A5E6"/>
                </a:solidFill>
                <a:latin typeface="Roboto 2 Bold"/>
                <a:ea typeface="Roboto 2 Bold"/>
              </a:rPr>
              <a:t>Vet inspection &amp; customs clearance are streamlined through a single point of entry and simultaneously managed by a </a:t>
            </a:r>
            <a:r>
              <a:rPr lang="en-US" sz="2800" b="1" dirty="0">
                <a:solidFill>
                  <a:srgbClr val="FE9CEB"/>
                </a:solidFill>
                <a:latin typeface="Roboto 2 Bold"/>
                <a:ea typeface="Roboto 2 Bold"/>
              </a:rPr>
              <a:t>single</a:t>
            </a:r>
            <a:r>
              <a:rPr lang="en-US" sz="2800" b="1" dirty="0">
                <a:solidFill>
                  <a:srgbClr val="00A5E6"/>
                </a:solidFill>
                <a:latin typeface="Roboto 2 Bold"/>
                <a:ea typeface="Roboto 2 Bold"/>
              </a:rPr>
              <a:t> import broker. </a:t>
            </a:r>
          </a:p>
          <a:p>
            <a:pPr defTabSz="1219170"/>
            <a:r>
              <a:rPr lang="en-US" sz="2800" b="1" dirty="0">
                <a:solidFill>
                  <a:srgbClr val="00A5E6"/>
                </a:solidFill>
                <a:latin typeface="Roboto 2 Bold"/>
                <a:ea typeface="Roboto 2 Bold"/>
              </a:rPr>
              <a:t>This makes for faster, more efficient shipping.</a:t>
            </a:r>
          </a:p>
          <a:p>
            <a:pPr marL="457189" indent="-457189" defTabSz="1219170">
              <a:buFont typeface="Arial" panose="020B0604020202020204" pitchFamily="34" charset="0"/>
              <a:buChar char="•"/>
            </a:pPr>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Free Circulation </a:t>
            </a:r>
          </a:p>
          <a:p>
            <a:pPr defTabSz="1219170"/>
            <a:r>
              <a:rPr lang="en-US" sz="2800" b="1" dirty="0">
                <a:solidFill>
                  <a:srgbClr val="00A5E6"/>
                </a:solidFill>
                <a:latin typeface="Roboto 2 Bold"/>
                <a:ea typeface="Roboto 2 Bold"/>
              </a:rPr>
              <a:t>When cleared, your goods are in free circulation throughout the EU. There’s no need to deal with customs officials at multiple border points, as everything is completed in Calais.</a:t>
            </a:r>
            <a:endParaRPr lang="en-GB" sz="2800"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AE120EF7-144D-5AA3-28FB-F250A9B59537}"/>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D7A5A3CE-391C-3E37-AB92-864249512B01}"/>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11FBEC6C-3410-DDC6-744E-BDE0AE807474}"/>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3" name="Picture 2">
            <a:extLst>
              <a:ext uri="{FF2B5EF4-FFF2-40B4-BE49-F238E27FC236}">
                <a16:creationId xmlns:a16="http://schemas.microsoft.com/office/drawing/2014/main" id="{6B9A5FC8-9600-F687-F623-75841F111A01}"/>
              </a:ext>
            </a:extLst>
          </p:cNvPr>
          <p:cNvPicPr>
            <a:picLocks noChangeAspect="1"/>
          </p:cNvPicPr>
          <p:nvPr/>
        </p:nvPicPr>
        <p:blipFill>
          <a:blip r:embed="rId3"/>
          <a:stretch>
            <a:fillRect/>
          </a:stretch>
        </p:blipFill>
        <p:spPr>
          <a:xfrm>
            <a:off x="14819075" y="0"/>
            <a:ext cx="3468925" cy="3127519"/>
          </a:xfrm>
          <a:prstGeom prst="rect">
            <a:avLst/>
          </a:prstGeom>
        </p:spPr>
      </p:pic>
    </p:spTree>
    <p:extLst>
      <p:ext uri="{BB962C8B-B14F-4D97-AF65-F5344CB8AC3E}">
        <p14:creationId xmlns:p14="http://schemas.microsoft.com/office/powerpoint/2010/main" val="3294102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219E4-210C-C694-4B9D-8A3DDB326EC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D7B6992-496D-8E2F-B794-F3355B114609}"/>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Reduce Costs</a:t>
            </a:r>
          </a:p>
        </p:txBody>
      </p:sp>
      <p:sp>
        <p:nvSpPr>
          <p:cNvPr id="10" name="Freeform 10">
            <a:extLst>
              <a:ext uri="{FF2B5EF4-FFF2-40B4-BE49-F238E27FC236}">
                <a16:creationId xmlns:a16="http://schemas.microsoft.com/office/drawing/2014/main" id="{7FEB4058-A789-E6AC-1677-798B0BE92F16}"/>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DCE279AD-BE78-B84E-58C6-5ED58F0557DD}"/>
              </a:ext>
            </a:extLst>
          </p:cNvPr>
          <p:cNvSpPr txBox="1"/>
          <p:nvPr/>
        </p:nvSpPr>
        <p:spPr>
          <a:xfrm>
            <a:off x="1038225" y="2476500"/>
            <a:ext cx="10467976" cy="5170646"/>
          </a:xfrm>
          <a:prstGeom prst="rect">
            <a:avLst/>
          </a:prstGeom>
        </p:spPr>
        <p:txBody>
          <a:bodyPr wrap="square" lIns="0" tIns="0" rIns="0" bIns="0" rtlCol="0" anchor="t">
            <a:spAutoFit/>
          </a:bodyPr>
          <a:lstStyle/>
          <a:p>
            <a:pPr defTabSz="1219170"/>
            <a:r>
              <a:rPr lang="en-US" sz="2800" b="1" dirty="0">
                <a:solidFill>
                  <a:srgbClr val="004D9A"/>
                </a:solidFill>
                <a:latin typeface="Roboto 2 Bold"/>
                <a:ea typeface="Roboto 2 Bold"/>
              </a:rPr>
              <a:t>DDP removes cost of the T1</a:t>
            </a:r>
          </a:p>
          <a:p>
            <a:pPr defTabSz="1219170"/>
            <a:r>
              <a:rPr lang="en-US" sz="2800" b="1" dirty="0">
                <a:solidFill>
                  <a:srgbClr val="00A5E6"/>
                </a:solidFill>
                <a:latin typeface="Roboto 2 Bold"/>
                <a:ea typeface="Roboto 2 Bold"/>
              </a:rPr>
              <a:t>You clear in Calais, so there is no need for a T1 Transit document. </a:t>
            </a:r>
          </a:p>
          <a:p>
            <a:pPr defTabSz="1219170"/>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Reduced risk of demurrage</a:t>
            </a:r>
          </a:p>
          <a:p>
            <a:pPr defTabSz="1219170"/>
            <a:r>
              <a:rPr lang="en-US" sz="2800" b="1" dirty="0">
                <a:solidFill>
                  <a:srgbClr val="00A5E6"/>
                </a:solidFill>
                <a:latin typeface="Roboto 2 Bold"/>
                <a:ea typeface="Roboto 2 Bold"/>
              </a:rPr>
              <a:t>You take control of clearance at Calais and no longer rely on your client’s broker. Problems at the BCP are dealt with </a:t>
            </a:r>
            <a:r>
              <a:rPr lang="en-US" sz="2800" b="1" dirty="0">
                <a:solidFill>
                  <a:srgbClr val="FE9CEB"/>
                </a:solidFill>
                <a:latin typeface="Roboto 2 Bold"/>
                <a:ea typeface="Roboto 2 Bold"/>
              </a:rPr>
              <a:t>swiftly</a:t>
            </a:r>
            <a:r>
              <a:rPr lang="en-US" sz="2800" b="1" dirty="0">
                <a:solidFill>
                  <a:srgbClr val="00A5E6"/>
                </a:solidFill>
                <a:latin typeface="Roboto 2 Bold"/>
                <a:ea typeface="Roboto 2 Bold"/>
              </a:rPr>
              <a:t> by a team of experienced POAO professionals.</a:t>
            </a:r>
          </a:p>
          <a:p>
            <a:pPr defTabSz="1219170"/>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Reduced freight costs</a:t>
            </a:r>
          </a:p>
          <a:p>
            <a:pPr defTabSz="1219170"/>
            <a:r>
              <a:rPr lang="en-US" sz="2800" b="1" dirty="0">
                <a:solidFill>
                  <a:srgbClr val="00A5E6"/>
                </a:solidFill>
                <a:latin typeface="Roboto 2 Bold"/>
                <a:ea typeface="Roboto 2 Bold"/>
              </a:rPr>
              <a:t>Your haulier drives directly to the destination without the need to divert to a customs point on route to discharge a T1.</a:t>
            </a:r>
            <a:endParaRPr lang="en-GB" sz="2800"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7F5C19D3-4B6A-2AA0-A826-E0011CF3C1B8}"/>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8537A018-9F47-0646-8202-1DD23C0240D1}"/>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6F3280DC-20A4-00CF-DB38-34CD4255C2C4}"/>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3" name="Picture 2" descr="Icon&#10;&#10;Description automatically generated">
            <a:extLst>
              <a:ext uri="{FF2B5EF4-FFF2-40B4-BE49-F238E27FC236}">
                <a16:creationId xmlns:a16="http://schemas.microsoft.com/office/drawing/2014/main" id="{09AECE2C-43D5-4C0A-3C06-2714C073C024}"/>
              </a:ext>
            </a:extLst>
          </p:cNvPr>
          <p:cNvPicPr>
            <a:picLocks noChangeAspect="1"/>
          </p:cNvPicPr>
          <p:nvPr/>
        </p:nvPicPr>
        <p:blipFill>
          <a:blip r:embed="rId3"/>
          <a:stretch>
            <a:fillRect/>
          </a:stretch>
        </p:blipFill>
        <p:spPr>
          <a:xfrm>
            <a:off x="12860894" y="2705100"/>
            <a:ext cx="4343400" cy="4343400"/>
          </a:xfrm>
          <a:prstGeom prst="rect">
            <a:avLst/>
          </a:prstGeom>
        </p:spPr>
      </p:pic>
      <p:sp>
        <p:nvSpPr>
          <p:cNvPr id="5" name="Freeform 6">
            <a:extLst>
              <a:ext uri="{FF2B5EF4-FFF2-40B4-BE49-F238E27FC236}">
                <a16:creationId xmlns:a16="http://schemas.microsoft.com/office/drawing/2014/main" id="{DFC3196B-31FD-F600-4C95-699B30EBCE80}"/>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419199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C9B4A-FD44-7C17-2A68-A33F9AAC714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C65C8D3E-1DF4-23E5-BDCA-E86B083C9F2E}"/>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Enhanced &amp; Simplified Sales</a:t>
            </a:r>
          </a:p>
        </p:txBody>
      </p:sp>
      <p:sp>
        <p:nvSpPr>
          <p:cNvPr id="10" name="Freeform 10">
            <a:extLst>
              <a:ext uri="{FF2B5EF4-FFF2-40B4-BE49-F238E27FC236}">
                <a16:creationId xmlns:a16="http://schemas.microsoft.com/office/drawing/2014/main" id="{3349B90B-17FE-8CA5-23BC-0955317B7C1D}"/>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C785295B-5A80-AE78-3F01-D895A9662157}"/>
              </a:ext>
            </a:extLst>
          </p:cNvPr>
          <p:cNvSpPr txBox="1"/>
          <p:nvPr/>
        </p:nvSpPr>
        <p:spPr>
          <a:xfrm>
            <a:off x="1038224" y="2476500"/>
            <a:ext cx="12601575" cy="5583516"/>
          </a:xfrm>
          <a:prstGeom prst="rect">
            <a:avLst/>
          </a:prstGeom>
        </p:spPr>
        <p:txBody>
          <a:bodyPr wrap="square" lIns="0" tIns="0" rIns="0" bIns="0" rtlCol="0" anchor="t">
            <a:spAutoFit/>
          </a:bodyPr>
          <a:lstStyle/>
          <a:p>
            <a:pPr defTabSz="1219170"/>
            <a:r>
              <a:rPr lang="en-US" sz="2800" b="1" dirty="0">
                <a:solidFill>
                  <a:srgbClr val="004D9A"/>
                </a:solidFill>
                <a:latin typeface="Roboto 2 Bold"/>
                <a:ea typeface="Roboto 2 Bold"/>
              </a:rPr>
              <a:t>Best Buying Experience</a:t>
            </a:r>
          </a:p>
          <a:p>
            <a:pPr defTabSz="1219170"/>
            <a:r>
              <a:rPr lang="en-US" sz="2800" b="1" dirty="0">
                <a:solidFill>
                  <a:srgbClr val="00A5E6"/>
                </a:solidFill>
                <a:latin typeface="Roboto 2 Bold"/>
                <a:ea typeface="Roboto 2 Bold"/>
              </a:rPr>
              <a:t>DDP offers the easiest way for your EU customers to buy from you. </a:t>
            </a:r>
          </a:p>
          <a:p>
            <a:pPr defTabSz="1219170"/>
            <a:r>
              <a:rPr lang="en-US" sz="2800" b="1" dirty="0">
                <a:solidFill>
                  <a:srgbClr val="00A5E6"/>
                </a:solidFill>
                <a:latin typeface="Roboto 2 Bold"/>
                <a:ea typeface="Roboto 2 Bold"/>
              </a:rPr>
              <a:t>The trailer arrives and they offload the goods. That’s it!</a:t>
            </a:r>
          </a:p>
          <a:p>
            <a:pPr defTabSz="1219170"/>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Compete on Equal Terms</a:t>
            </a:r>
          </a:p>
          <a:p>
            <a:pPr defTabSz="1219170"/>
            <a:r>
              <a:rPr lang="en-US" sz="2800" b="1" dirty="0">
                <a:solidFill>
                  <a:srgbClr val="00A5E6"/>
                </a:solidFill>
                <a:latin typeface="Roboto 2 Bold"/>
                <a:ea typeface="Roboto 2 Bold"/>
              </a:rPr>
              <a:t>DDP levels the playing field with your EU competition. It removes the risk of customers sourcing similar product from your EU competition, so that they can avoid involvement with customs, inspection, Duty/VAT etc.</a:t>
            </a:r>
          </a:p>
          <a:p>
            <a:pPr marL="457189" indent="-457189" defTabSz="1219170">
              <a:buFont typeface="Arial" panose="020B0604020202020204" pitchFamily="34" charset="0"/>
              <a:buChar char="•"/>
            </a:pPr>
            <a:endParaRPr lang="en-US" sz="2800" b="1" dirty="0">
              <a:solidFill>
                <a:srgbClr val="00A5E6"/>
              </a:solidFill>
              <a:latin typeface="Roboto 2 Bold"/>
              <a:ea typeface="Roboto 2 Bold"/>
            </a:endParaRPr>
          </a:p>
          <a:p>
            <a:pPr defTabSz="1219170"/>
            <a:r>
              <a:rPr lang="en-US" sz="2800" b="1" dirty="0">
                <a:solidFill>
                  <a:srgbClr val="004D9A"/>
                </a:solidFill>
                <a:latin typeface="Roboto 2 Bold"/>
                <a:ea typeface="Roboto 2 Bold"/>
              </a:rPr>
              <a:t>Rebuild &amp; Grow</a:t>
            </a:r>
          </a:p>
          <a:p>
            <a:pPr defTabSz="1219170"/>
            <a:r>
              <a:rPr lang="en-US" sz="2800" b="1" dirty="0">
                <a:solidFill>
                  <a:srgbClr val="00A5E6"/>
                </a:solidFill>
                <a:latin typeface="Roboto 2 Bold"/>
                <a:ea typeface="Roboto 2 Bold"/>
              </a:rPr>
              <a:t>Offers the opportunity to rebuild lost EU market share with customers that took their business elsewhere in Europe, as they wanted a simpler solution.</a:t>
            </a:r>
          </a:p>
          <a:p>
            <a:pPr defTabSz="1219170"/>
            <a:endParaRPr lang="en-US"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B49F375F-8A07-0401-6E06-C7352D492274}"/>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866617B9-CCBF-37D0-4DF0-9157DB768BBA}"/>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6E4324C4-DF8A-57B8-5E60-2843DBEE8DA2}"/>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3" name="Picture 2">
            <a:extLst>
              <a:ext uri="{FF2B5EF4-FFF2-40B4-BE49-F238E27FC236}">
                <a16:creationId xmlns:a16="http://schemas.microsoft.com/office/drawing/2014/main" id="{16319F0B-A42F-BA5C-D113-54EC18E95B41}"/>
              </a:ext>
            </a:extLst>
          </p:cNvPr>
          <p:cNvPicPr>
            <a:picLocks noChangeAspect="1"/>
          </p:cNvPicPr>
          <p:nvPr/>
        </p:nvPicPr>
        <p:blipFill>
          <a:blip r:embed="rId3"/>
          <a:stretch>
            <a:fillRect/>
          </a:stretch>
        </p:blipFill>
        <p:spPr>
          <a:xfrm>
            <a:off x="14819075" y="0"/>
            <a:ext cx="3468925" cy="3127519"/>
          </a:xfrm>
          <a:prstGeom prst="rect">
            <a:avLst/>
          </a:prstGeom>
        </p:spPr>
      </p:pic>
    </p:spTree>
    <p:extLst>
      <p:ext uri="{BB962C8B-B14F-4D97-AF65-F5344CB8AC3E}">
        <p14:creationId xmlns:p14="http://schemas.microsoft.com/office/powerpoint/2010/main" val="2668817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A25A1-CF6F-81FC-665A-AFFB63BF044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E2ABDF8-9A43-A03D-46FA-FA062E92C4CF}"/>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Zero Import VAT &amp; Improved Cashflow</a:t>
            </a:r>
          </a:p>
        </p:txBody>
      </p:sp>
      <p:sp>
        <p:nvSpPr>
          <p:cNvPr id="10" name="Freeform 10">
            <a:extLst>
              <a:ext uri="{FF2B5EF4-FFF2-40B4-BE49-F238E27FC236}">
                <a16:creationId xmlns:a16="http://schemas.microsoft.com/office/drawing/2014/main" id="{48BC2721-E15B-B75E-8E72-4A339103966E}"/>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9CEF9E2F-AA25-281D-C6D3-E772DE5CEB8F}"/>
              </a:ext>
            </a:extLst>
          </p:cNvPr>
          <p:cNvSpPr txBox="1"/>
          <p:nvPr/>
        </p:nvSpPr>
        <p:spPr>
          <a:xfrm>
            <a:off x="1038225" y="2476500"/>
            <a:ext cx="11229976" cy="3302955"/>
          </a:xfrm>
          <a:prstGeom prst="rect">
            <a:avLst/>
          </a:prstGeom>
        </p:spPr>
        <p:txBody>
          <a:bodyPr wrap="square" lIns="0" tIns="0" rIns="0" bIns="0" rtlCol="0" anchor="t">
            <a:spAutoFit/>
          </a:bodyPr>
          <a:lstStyle/>
          <a:p>
            <a:r>
              <a:rPr lang="en-US" sz="2683" b="1" dirty="0">
                <a:solidFill>
                  <a:srgbClr val="00A5E6"/>
                </a:solidFill>
                <a:latin typeface="Roboto 2 Bold"/>
                <a:ea typeface="Roboto 2 Bold"/>
              </a:rPr>
              <a:t>Shipping as DDP and managing customs clearance through France means that all import VAT is auto liquidated on entry - there is nothing to pay at any point in the process.</a:t>
            </a:r>
          </a:p>
          <a:p>
            <a:endParaRPr lang="en-US" sz="2683" b="1" dirty="0">
              <a:solidFill>
                <a:srgbClr val="00A5E6"/>
              </a:solidFill>
              <a:latin typeface="Roboto 2 Bold"/>
              <a:ea typeface="Roboto 2 Bold"/>
            </a:endParaRPr>
          </a:p>
          <a:p>
            <a:r>
              <a:rPr lang="en-US" sz="2683" b="1" dirty="0">
                <a:solidFill>
                  <a:srgbClr val="00A5E6"/>
                </a:solidFill>
                <a:latin typeface="Roboto 2 Bold"/>
                <a:ea typeface="Roboto 2 Bold"/>
              </a:rPr>
              <a:t>Your clients’ vital cashflow is no longer tied up in the VAT payment cycle, which makes you a more attractive partner to do business with over suppliers that don’t offer DDP.</a:t>
            </a:r>
          </a:p>
          <a:p>
            <a:endParaRPr lang="en-GB"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30D5DB1A-F439-497E-1052-4BA2E7D2FAF4}"/>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43E277F8-1407-B3F5-D5C5-578BBE62E05E}"/>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D0AA75A3-9C7F-394C-DB3E-4F9D398D83FB}"/>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3074" name="Picture 2" descr="Piggy bank, money banks,small change piggy bank, cute accessories,Best gift  for your family and friends (Pink) : Amazon.co.uk: Home &amp; Kitchen">
            <a:extLst>
              <a:ext uri="{FF2B5EF4-FFF2-40B4-BE49-F238E27FC236}">
                <a16:creationId xmlns:a16="http://schemas.microsoft.com/office/drawing/2014/main" id="{1BAAA447-7C31-C83E-FCFD-1F8CF2F67B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3563600" y="1626555"/>
            <a:ext cx="4343400" cy="4152900"/>
          </a:xfrm>
          <a:prstGeom prst="rect">
            <a:avLst/>
          </a:prstGeom>
          <a:noFill/>
          <a:extLst>
            <a:ext uri="{909E8E84-426E-40DD-AFC4-6F175D3DCCD1}">
              <a14:hiddenFill xmlns:a14="http://schemas.microsoft.com/office/drawing/2010/main">
                <a:solidFill>
                  <a:srgbClr val="FFFFFF"/>
                </a:solidFill>
              </a14:hiddenFill>
            </a:ext>
          </a:extLst>
        </p:spPr>
      </p:pic>
      <p:sp>
        <p:nvSpPr>
          <p:cNvPr id="3" name="Freeform 6">
            <a:extLst>
              <a:ext uri="{FF2B5EF4-FFF2-40B4-BE49-F238E27FC236}">
                <a16:creationId xmlns:a16="http://schemas.microsoft.com/office/drawing/2014/main" id="{6B0B86BA-08F1-5855-C935-3379BCD48A1E}"/>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Tree>
    <p:extLst>
      <p:ext uri="{BB962C8B-B14F-4D97-AF65-F5344CB8AC3E}">
        <p14:creationId xmlns:p14="http://schemas.microsoft.com/office/powerpoint/2010/main" val="210783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82AD5-2E8A-63D8-0323-3E2C7A7337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C7702EB-A2FB-7AEA-1CB5-DF6529E13C06}"/>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Next Steps</a:t>
            </a:r>
          </a:p>
        </p:txBody>
      </p:sp>
      <p:sp>
        <p:nvSpPr>
          <p:cNvPr id="10" name="Freeform 10">
            <a:extLst>
              <a:ext uri="{FF2B5EF4-FFF2-40B4-BE49-F238E27FC236}">
                <a16:creationId xmlns:a16="http://schemas.microsoft.com/office/drawing/2014/main" id="{EAB4132D-166C-7E4F-3B2F-ED311D168260}"/>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8572393D-9C45-6679-67FE-B2C0F523A84C}"/>
              </a:ext>
            </a:extLst>
          </p:cNvPr>
          <p:cNvSpPr txBox="1"/>
          <p:nvPr/>
        </p:nvSpPr>
        <p:spPr>
          <a:xfrm>
            <a:off x="1038224" y="2476500"/>
            <a:ext cx="13134976" cy="5421356"/>
          </a:xfrm>
          <a:prstGeom prst="rect">
            <a:avLst/>
          </a:prstGeom>
        </p:spPr>
        <p:txBody>
          <a:bodyPr wrap="square" lIns="0" tIns="0" rIns="0" bIns="0" rtlCol="0" anchor="t">
            <a:spAutoFit/>
          </a:bodyPr>
          <a:lstStyle/>
          <a:p>
            <a:r>
              <a:rPr lang="en-US" sz="2800" b="1" dirty="0">
                <a:solidFill>
                  <a:srgbClr val="004D9A"/>
                </a:solidFill>
                <a:latin typeface="Roboto 2 Bold"/>
                <a:ea typeface="Roboto 2 Bold"/>
              </a:rPr>
              <a:t>Both a French VAT and an EU EORI number are required to facilitate customs clearance through France under DDP terms. </a:t>
            </a:r>
          </a:p>
          <a:p>
            <a:r>
              <a:rPr lang="en-US" sz="2800" b="1" dirty="0">
                <a:solidFill>
                  <a:srgbClr val="004D9A"/>
                </a:solidFill>
                <a:latin typeface="Roboto 2 Bold"/>
                <a:ea typeface="Roboto 2 Bold"/>
              </a:rPr>
              <a:t>The acquisition process is simple and well documented:</a:t>
            </a:r>
          </a:p>
          <a:p>
            <a:endParaRPr lang="en-US" sz="2683" b="1" dirty="0">
              <a:solidFill>
                <a:srgbClr val="00A5E6"/>
              </a:solidFill>
              <a:latin typeface="Roboto 2 Bold"/>
              <a:ea typeface="Roboto 2 Bold"/>
            </a:endParaRPr>
          </a:p>
          <a:p>
            <a:r>
              <a:rPr lang="en-US" sz="2683" b="1" dirty="0">
                <a:solidFill>
                  <a:srgbClr val="00A5E6"/>
                </a:solidFill>
                <a:latin typeface="Roboto 2 Bold"/>
                <a:ea typeface="Roboto 2 Bold"/>
              </a:rPr>
              <a:t>       Rent Existing French VAT </a:t>
            </a:r>
          </a:p>
          <a:p>
            <a:endParaRPr lang="en-US" sz="2683" b="1" dirty="0">
              <a:solidFill>
                <a:srgbClr val="00A5E6"/>
              </a:solidFill>
              <a:latin typeface="Roboto 2 Bold"/>
              <a:ea typeface="Roboto 2 Bold"/>
            </a:endParaRPr>
          </a:p>
          <a:p>
            <a:r>
              <a:rPr lang="en-US" sz="2683" b="1" dirty="0">
                <a:solidFill>
                  <a:srgbClr val="00A5E6"/>
                </a:solidFill>
                <a:latin typeface="Roboto 2 Bold"/>
                <a:ea typeface="Roboto 2 Bold"/>
              </a:rPr>
              <a:t>       Acquire Full French VAT number </a:t>
            </a:r>
          </a:p>
          <a:p>
            <a:endParaRPr lang="en-US" sz="2683" b="1" dirty="0">
              <a:solidFill>
                <a:srgbClr val="00A5E6"/>
              </a:solidFill>
              <a:latin typeface="Roboto 2 Bold"/>
              <a:ea typeface="Roboto 2 Bold"/>
            </a:endParaRPr>
          </a:p>
          <a:p>
            <a:r>
              <a:rPr lang="en-US" sz="2683" b="1" dirty="0">
                <a:solidFill>
                  <a:srgbClr val="00A5E6"/>
                </a:solidFill>
                <a:latin typeface="Roboto 2 Bold"/>
                <a:ea typeface="Roboto 2 Bold"/>
              </a:rPr>
              <a:t>       Acquire EU EORI – can be any EU state, not specifically France</a:t>
            </a:r>
          </a:p>
          <a:p>
            <a:endParaRPr lang="en-US" sz="2683" b="1" dirty="0">
              <a:solidFill>
                <a:srgbClr val="00A5E6"/>
              </a:solidFill>
              <a:latin typeface="Roboto 2 Bold"/>
              <a:ea typeface="Roboto 2 Bold"/>
            </a:endParaRPr>
          </a:p>
          <a:p>
            <a:r>
              <a:rPr lang="en-US" sz="2800" b="1" dirty="0">
                <a:solidFill>
                  <a:srgbClr val="004D9A"/>
                </a:solidFill>
                <a:latin typeface="Roboto 2 Bold"/>
                <a:ea typeface="Roboto 2 Bold"/>
              </a:rPr>
              <a:t>No need to set up a physical entity in the EU, the French VAT number is registered against your existing UK entity</a:t>
            </a:r>
          </a:p>
          <a:p>
            <a:endParaRPr lang="en-GB"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B9BF8BE6-6BA8-9379-E7AF-3C37781D078B}"/>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5316451F-618F-9D34-9521-CC96B5BC1173}"/>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DF268630-2064-B6F0-53A2-40DA39BF511E}"/>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4" name="Freeform 6">
            <a:extLst>
              <a:ext uri="{FF2B5EF4-FFF2-40B4-BE49-F238E27FC236}">
                <a16:creationId xmlns:a16="http://schemas.microsoft.com/office/drawing/2014/main" id="{01A2E8B1-1CAD-8A85-B9C4-74522B3245FA}"/>
              </a:ext>
            </a:extLst>
          </p:cNvPr>
          <p:cNvSpPr/>
          <p:nvPr/>
        </p:nvSpPr>
        <p:spPr>
          <a:xfrm>
            <a:off x="1112570" y="4155591"/>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Freeform 6">
            <a:extLst>
              <a:ext uri="{FF2B5EF4-FFF2-40B4-BE49-F238E27FC236}">
                <a16:creationId xmlns:a16="http://schemas.microsoft.com/office/drawing/2014/main" id="{E6C3E57C-E1EF-0F35-7F33-501DF2F0841D}"/>
              </a:ext>
            </a:extLst>
          </p:cNvPr>
          <p:cNvSpPr/>
          <p:nvPr/>
        </p:nvSpPr>
        <p:spPr>
          <a:xfrm>
            <a:off x="1112570" y="4993791"/>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a:extLst>
              <a:ext uri="{FF2B5EF4-FFF2-40B4-BE49-F238E27FC236}">
                <a16:creationId xmlns:a16="http://schemas.microsoft.com/office/drawing/2014/main" id="{A07B1601-BF6F-8E25-E70D-F46A684A6352}"/>
              </a:ext>
            </a:extLst>
          </p:cNvPr>
          <p:cNvSpPr/>
          <p:nvPr/>
        </p:nvSpPr>
        <p:spPr>
          <a:xfrm>
            <a:off x="1112570" y="5831991"/>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pic>
        <p:nvPicPr>
          <p:cNvPr id="7" name="Picture 6">
            <a:extLst>
              <a:ext uri="{FF2B5EF4-FFF2-40B4-BE49-F238E27FC236}">
                <a16:creationId xmlns:a16="http://schemas.microsoft.com/office/drawing/2014/main" id="{7A381E3C-38AD-C356-0E86-8860E28FB8F7}"/>
              </a:ext>
            </a:extLst>
          </p:cNvPr>
          <p:cNvPicPr>
            <a:picLocks noChangeAspect="1"/>
          </p:cNvPicPr>
          <p:nvPr/>
        </p:nvPicPr>
        <p:blipFill>
          <a:blip r:embed="rId5"/>
          <a:stretch>
            <a:fillRect/>
          </a:stretch>
        </p:blipFill>
        <p:spPr>
          <a:xfrm>
            <a:off x="14819075" y="0"/>
            <a:ext cx="3468925" cy="3127519"/>
          </a:xfrm>
          <a:prstGeom prst="rect">
            <a:avLst/>
          </a:prstGeom>
        </p:spPr>
      </p:pic>
    </p:spTree>
    <p:extLst>
      <p:ext uri="{BB962C8B-B14F-4D97-AF65-F5344CB8AC3E}">
        <p14:creationId xmlns:p14="http://schemas.microsoft.com/office/powerpoint/2010/main" val="262038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22287331" cy="11143665"/>
          </a:xfrm>
          <a:custGeom>
            <a:avLst/>
            <a:gdLst/>
            <a:ahLst/>
            <a:cxnLst/>
            <a:rect l="l" t="t" r="r" b="b"/>
            <a:pathLst>
              <a:path w="22287331" h="11143665">
                <a:moveTo>
                  <a:pt x="0" y="0"/>
                </a:moveTo>
                <a:lnTo>
                  <a:pt x="22287331" y="0"/>
                </a:lnTo>
                <a:lnTo>
                  <a:pt x="22287331" y="11143665"/>
                </a:lnTo>
                <a:lnTo>
                  <a:pt x="0" y="11143665"/>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Freeform 3"/>
          <p:cNvSpPr/>
          <p:nvPr/>
        </p:nvSpPr>
        <p:spPr>
          <a:xfrm>
            <a:off x="1121733" y="1256520"/>
            <a:ext cx="3791934" cy="616189"/>
          </a:xfrm>
          <a:custGeom>
            <a:avLst/>
            <a:gdLst/>
            <a:ahLst/>
            <a:cxnLst/>
            <a:rect l="l" t="t" r="r" b="b"/>
            <a:pathLst>
              <a:path w="3791934" h="616189">
                <a:moveTo>
                  <a:pt x="0" y="0"/>
                </a:moveTo>
                <a:lnTo>
                  <a:pt x="3791934" y="0"/>
                </a:lnTo>
                <a:lnTo>
                  <a:pt x="3791934" y="616189"/>
                </a:lnTo>
                <a:lnTo>
                  <a:pt x="0" y="6161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4"/>
          <p:cNvGrpSpPr>
            <a:grpSpLocks noChangeAspect="1"/>
          </p:cNvGrpSpPr>
          <p:nvPr/>
        </p:nvGrpSpPr>
        <p:grpSpPr>
          <a:xfrm>
            <a:off x="10879454" y="3901197"/>
            <a:ext cx="3173341" cy="3173341"/>
            <a:chOff x="0" y="0"/>
            <a:chExt cx="6350000" cy="6350000"/>
          </a:xfrm>
        </p:grpSpPr>
        <p:sp>
          <p:nvSpPr>
            <p:cNvPr id="5" name="Freeform 5"/>
            <p:cNvSpPr/>
            <p:nvPr/>
          </p:nvSpPr>
          <p:spPr>
            <a:xfrm>
              <a:off x="0" y="0"/>
              <a:ext cx="6350000" cy="6350000"/>
            </a:xfrm>
            <a:custGeom>
              <a:avLst/>
              <a:gdLst/>
              <a:ahLst/>
              <a:cxnLst/>
              <a:rect l="l" t="t" r="r" b="b"/>
              <a:pathLst>
                <a:path w="6350000" h="6350000">
                  <a:moveTo>
                    <a:pt x="5715000" y="6350000"/>
                  </a:moveTo>
                  <a:lnTo>
                    <a:pt x="635000" y="6350000"/>
                  </a:lnTo>
                  <a:cubicBezTo>
                    <a:pt x="284480" y="6350000"/>
                    <a:pt x="0" y="6065520"/>
                    <a:pt x="0" y="5715000"/>
                  </a:cubicBezTo>
                  <a:lnTo>
                    <a:pt x="0" y="635000"/>
                  </a:lnTo>
                  <a:cubicBezTo>
                    <a:pt x="0" y="284480"/>
                    <a:pt x="284480" y="0"/>
                    <a:pt x="635000" y="0"/>
                  </a:cubicBezTo>
                  <a:lnTo>
                    <a:pt x="5715000" y="0"/>
                  </a:lnTo>
                  <a:cubicBezTo>
                    <a:pt x="6065520" y="0"/>
                    <a:pt x="6350000" y="284480"/>
                    <a:pt x="6350000" y="635000"/>
                  </a:cubicBezTo>
                  <a:lnTo>
                    <a:pt x="6350000" y="5715000"/>
                  </a:lnTo>
                  <a:cubicBezTo>
                    <a:pt x="6350000" y="6065520"/>
                    <a:pt x="6065520" y="6350000"/>
                    <a:pt x="5715000" y="6350000"/>
                  </a:cubicBezTo>
                  <a:close/>
                </a:path>
              </a:pathLst>
            </a:custGeom>
            <a:blipFill>
              <a:blip r:embed="rId4"/>
              <a:stretch>
                <a:fillRect t="-15425" b="-3484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0691452" y="7318713"/>
            <a:ext cx="3536999" cy="1161075"/>
            <a:chOff x="0" y="-57151"/>
            <a:chExt cx="4715999" cy="1548100"/>
          </a:xfrm>
        </p:grpSpPr>
        <p:sp>
          <p:nvSpPr>
            <p:cNvPr id="7" name="TextBox 7"/>
            <p:cNvSpPr txBox="1"/>
            <p:nvPr/>
          </p:nvSpPr>
          <p:spPr>
            <a:xfrm>
              <a:off x="0" y="-57151"/>
              <a:ext cx="4715999" cy="570879"/>
            </a:xfrm>
            <a:prstGeom prst="rect">
              <a:avLst/>
            </a:prstGeom>
          </p:spPr>
          <p:txBody>
            <a:bodyPr lIns="0" tIns="0" rIns="0" bIns="0" rtlCol="0" anchor="t">
              <a:spAutoFit/>
            </a:bodyPr>
            <a:lstStyle/>
            <a:p>
              <a:pPr marL="0" marR="0" lvl="0" indent="0" algn="ctr" defTabSz="914400" rtl="0" eaLnBrk="1" fontAlgn="auto" latinLnBrk="0" hangingPunct="1">
                <a:lnSpc>
                  <a:spcPts val="3543"/>
                </a:lnSpc>
                <a:spcBef>
                  <a:spcPct val="0"/>
                </a:spcBef>
                <a:spcAft>
                  <a:spcPts val="0"/>
                </a:spcAft>
                <a:buClrTx/>
                <a:buSzTx/>
                <a:buFontTx/>
                <a:buNone/>
                <a:tabLst/>
                <a:defRPr/>
              </a:pPr>
              <a:r>
                <a:rPr kumimoji="0" lang="en-US" sz="2531" b="0" i="0" u="none" strike="noStrike" kern="1200" cap="none" spc="0" normalizeH="0" baseline="0" noProof="0" dirty="0">
                  <a:ln>
                    <a:noFill/>
                  </a:ln>
                  <a:solidFill>
                    <a:srgbClr val="004D9A"/>
                  </a:solidFill>
                  <a:effectLst/>
                  <a:uLnTx/>
                  <a:uFillTx/>
                  <a:latin typeface="Roboto 1"/>
                  <a:ea typeface="Roboto 1"/>
                  <a:cs typeface="Roboto 1"/>
                  <a:sym typeface="Roboto 1"/>
                </a:rPr>
                <a:t>Ian Ainslie</a:t>
              </a:r>
            </a:p>
          </p:txBody>
        </p:sp>
        <p:sp>
          <p:nvSpPr>
            <p:cNvPr id="8" name="TextBox 8"/>
            <p:cNvSpPr txBox="1"/>
            <p:nvPr/>
          </p:nvSpPr>
          <p:spPr>
            <a:xfrm>
              <a:off x="268234" y="469759"/>
              <a:ext cx="4179532" cy="423382"/>
            </a:xfrm>
            <a:prstGeom prst="rect">
              <a:avLst/>
            </a:prstGeom>
          </p:spPr>
          <p:txBody>
            <a:bodyPr lIns="0" tIns="0" rIns="0" bIns="0" rtlCol="0" anchor="t">
              <a:spAutoFit/>
            </a:bodyPr>
            <a:lstStyle/>
            <a:p>
              <a:pPr marL="0" marR="0" lvl="0" indent="0" algn="ctr" defTabSz="914400" rtl="0" eaLnBrk="1" fontAlgn="auto" latinLnBrk="0" hangingPunct="1">
                <a:lnSpc>
                  <a:spcPts val="2609"/>
                </a:lnSpc>
                <a:spcBef>
                  <a:spcPct val="0"/>
                </a:spcBef>
                <a:spcAft>
                  <a:spcPts val="0"/>
                </a:spcAft>
                <a:buClrTx/>
                <a:buSzTx/>
                <a:buFontTx/>
                <a:buNone/>
                <a:tabLst/>
                <a:defRPr/>
              </a:pPr>
              <a:r>
                <a:rPr kumimoji="0" lang="en-US" sz="1864" b="0" i="0" u="none" strike="noStrike" kern="1200" cap="none" spc="0" normalizeH="0" baseline="0" noProof="0" dirty="0">
                  <a:ln>
                    <a:noFill/>
                  </a:ln>
                  <a:solidFill>
                    <a:srgbClr val="004D9A"/>
                  </a:solidFill>
                  <a:effectLst/>
                  <a:uLnTx/>
                  <a:uFillTx/>
                  <a:latin typeface="Roboto 2"/>
                  <a:ea typeface="Roboto 2"/>
                  <a:cs typeface="Roboto 2"/>
                  <a:sym typeface="Roboto 2"/>
                </a:rPr>
                <a:t>International Trade Specialist</a:t>
              </a:r>
            </a:p>
          </p:txBody>
        </p:sp>
        <p:sp>
          <p:nvSpPr>
            <p:cNvPr id="9" name="TextBox 9"/>
            <p:cNvSpPr txBox="1"/>
            <p:nvPr/>
          </p:nvSpPr>
          <p:spPr>
            <a:xfrm>
              <a:off x="421061" y="1114201"/>
              <a:ext cx="3873878" cy="376748"/>
            </a:xfrm>
            <a:prstGeom prst="rect">
              <a:avLst/>
            </a:prstGeom>
          </p:spPr>
          <p:txBody>
            <a:bodyPr lIns="0" tIns="0" rIns="0" bIns="0" rtlCol="0" anchor="t">
              <a:spAutoFit/>
            </a:bodyPr>
            <a:lstStyle/>
            <a:p>
              <a:pPr marL="0" marR="0" lvl="0" indent="0" algn="ctr" defTabSz="914400" rtl="0" eaLnBrk="1" fontAlgn="auto" latinLnBrk="0" hangingPunct="1">
                <a:lnSpc>
                  <a:spcPts val="2373"/>
                </a:lnSpc>
                <a:spcBef>
                  <a:spcPct val="0"/>
                </a:spcBef>
                <a:spcAft>
                  <a:spcPts val="0"/>
                </a:spcAft>
                <a:buClrTx/>
                <a:buSzTx/>
                <a:buFontTx/>
                <a:buNone/>
                <a:tabLst/>
                <a:defRPr/>
              </a:pPr>
              <a:r>
                <a:rPr kumimoji="0" lang="en-US" sz="1695" b="0" i="0" u="none" strike="noStrike" kern="1200" cap="none" spc="0" normalizeH="0" baseline="0" noProof="0" dirty="0">
                  <a:ln>
                    <a:noFill/>
                  </a:ln>
                  <a:solidFill>
                    <a:srgbClr val="00A5E6"/>
                  </a:solidFill>
                  <a:effectLst/>
                  <a:uLnTx/>
                  <a:uFillTx/>
                  <a:latin typeface="Roboto 2"/>
                  <a:ea typeface="Roboto 2"/>
                  <a:cs typeface="Roboto 2"/>
                  <a:sym typeface="Roboto 2"/>
                </a:rPr>
                <a:t>iai@unsworth.uk</a:t>
              </a:r>
            </a:p>
          </p:txBody>
        </p:sp>
      </p:grpSp>
      <p:sp>
        <p:nvSpPr>
          <p:cNvPr id="10" name="TextBox 10"/>
          <p:cNvSpPr txBox="1"/>
          <p:nvPr/>
        </p:nvSpPr>
        <p:spPr>
          <a:xfrm>
            <a:off x="1121733" y="4113883"/>
            <a:ext cx="7528038" cy="3468898"/>
          </a:xfrm>
          <a:prstGeom prst="rect">
            <a:avLst/>
          </a:prstGeom>
        </p:spPr>
        <p:txBody>
          <a:bodyPr wrap="square" lIns="0" tIns="0" rIns="0" bIns="0" rtlCol="0" anchor="t">
            <a:spAutoFit/>
          </a:bodyPr>
          <a:lstStyle/>
          <a:p>
            <a:pPr marL="714394" marR="0" lvl="1" indent="-357197" algn="l" defTabSz="914400" rtl="0" eaLnBrk="1" fontAlgn="auto" latinLnBrk="0" hangingPunct="1">
              <a:lnSpc>
                <a:spcPts val="4632"/>
              </a:lnSpc>
              <a:spcBef>
                <a:spcPts val="0"/>
              </a:spcBef>
              <a:spcAft>
                <a:spcPts val="0"/>
              </a:spcAft>
              <a:buClrTx/>
              <a:buSzTx/>
              <a:buFont typeface="Arial"/>
              <a:buChar char="•"/>
              <a:tabLst/>
              <a:defRPr/>
            </a:pPr>
            <a:r>
              <a:rPr lang="en-US" sz="2400" b="1" dirty="0">
                <a:solidFill>
                  <a:srgbClr val="004D9A"/>
                </a:solidFill>
                <a:latin typeface="Roboto 2 Bold"/>
                <a:ea typeface="Roboto 2 Bold"/>
                <a:sym typeface="Roboto 2 Bold"/>
              </a:rPr>
              <a:t>Unsworth Introduction</a:t>
            </a:r>
          </a:p>
          <a:p>
            <a:pPr marL="714394" lvl="1" indent="-357197">
              <a:lnSpc>
                <a:spcPts val="4632"/>
              </a:lnSpc>
              <a:buFont typeface="Arial"/>
              <a:buChar char="•"/>
              <a:defRPr/>
            </a:pPr>
            <a:r>
              <a:rPr lang="en-GB" sz="2400" b="1" dirty="0">
                <a:solidFill>
                  <a:srgbClr val="004D9A"/>
                </a:solidFill>
                <a:latin typeface="Roboto 2 Bold"/>
                <a:ea typeface="Roboto 2 Bold"/>
              </a:rPr>
              <a:t>The new Sanitary and Phytosanitary (SPS) Agreement - the implications for UK/EU trade and how it affects your business. </a:t>
            </a:r>
          </a:p>
          <a:p>
            <a:pPr marL="714394" lvl="1" indent="-357197">
              <a:lnSpc>
                <a:spcPts val="4632"/>
              </a:lnSpc>
              <a:buFont typeface="Arial"/>
              <a:buChar char="•"/>
              <a:defRPr/>
            </a:pPr>
            <a:r>
              <a:rPr lang="en-GB" sz="2400" b="1" dirty="0">
                <a:solidFill>
                  <a:srgbClr val="004D9A"/>
                </a:solidFill>
                <a:latin typeface="Roboto 2 Bold"/>
                <a:ea typeface="Roboto 2 Bold"/>
                <a:sym typeface="Roboto 2 Bold"/>
              </a:rPr>
              <a:t>Removing post-Brexit trade barriers and driving growth in the EU</a:t>
            </a:r>
            <a:endParaRPr lang="en-US" sz="2400" b="1" dirty="0">
              <a:solidFill>
                <a:srgbClr val="004D9A"/>
              </a:solidFill>
              <a:latin typeface="Roboto 2 Bold"/>
              <a:ea typeface="Roboto 2 Bold"/>
              <a:sym typeface="Roboto 2 Bold"/>
            </a:endParaRPr>
          </a:p>
        </p:txBody>
      </p:sp>
      <p:sp>
        <p:nvSpPr>
          <p:cNvPr id="11" name="TextBox 11"/>
          <p:cNvSpPr txBox="1"/>
          <p:nvPr/>
        </p:nvSpPr>
        <p:spPr>
          <a:xfrm>
            <a:off x="10135851" y="2653796"/>
            <a:ext cx="4648200" cy="738664"/>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lang="en-US" sz="4800" b="1" dirty="0">
                <a:solidFill>
                  <a:srgbClr val="00A5E6"/>
                </a:solidFill>
                <a:latin typeface="Roboto 2 Bold"/>
                <a:ea typeface="Roboto 2 Bold"/>
                <a:sym typeface="Roboto 2 Bold"/>
              </a:rPr>
              <a:t>Today’s speaker</a:t>
            </a:r>
          </a:p>
        </p:txBody>
      </p:sp>
      <p:sp>
        <p:nvSpPr>
          <p:cNvPr id="12" name="TextBox 12"/>
          <p:cNvSpPr txBox="1"/>
          <p:nvPr/>
        </p:nvSpPr>
        <p:spPr>
          <a:xfrm>
            <a:off x="1447800" y="3023128"/>
            <a:ext cx="3605868" cy="971420"/>
          </a:xfrm>
          <a:prstGeom prst="rect">
            <a:avLst/>
          </a:prstGeom>
        </p:spPr>
        <p:txBody>
          <a:bodyPr lIns="0" tIns="0" rIns="0" bIns="0" rtlCol="0" anchor="t">
            <a:spAutoFit/>
          </a:bodyPr>
          <a:lstStyle/>
          <a:p>
            <a:pPr marL="0" marR="0" lvl="0" indent="0" algn="l" defTabSz="914400" rtl="0" eaLnBrk="1" fontAlgn="auto" latinLnBrk="0" hangingPunct="1">
              <a:lnSpc>
                <a:spcPts val="8304"/>
              </a:lnSpc>
              <a:spcBef>
                <a:spcPts val="0"/>
              </a:spcBef>
              <a:spcAft>
                <a:spcPts val="0"/>
              </a:spcAft>
              <a:buClrTx/>
              <a:buSzTx/>
              <a:buFontTx/>
              <a:buNone/>
              <a:tabLst/>
              <a:defRPr/>
            </a:pPr>
            <a:r>
              <a:rPr kumimoji="0" lang="en-US" sz="4800" b="1" i="0" strike="noStrike" kern="1200" cap="none" spc="0" normalizeH="0" baseline="0" noProof="0" dirty="0">
                <a:ln>
                  <a:noFill/>
                </a:ln>
                <a:solidFill>
                  <a:srgbClr val="00A5E6"/>
                </a:solidFill>
                <a:effectLst/>
                <a:uLnTx/>
                <a:uFillTx/>
                <a:latin typeface="Roboto 2 Bold"/>
                <a:ea typeface="Roboto 2 Bold"/>
                <a:cs typeface="Roboto 2 Bold"/>
                <a:sym typeface="Roboto 2 Bold"/>
              </a:rPr>
              <a:t>Agenda</a:t>
            </a:r>
            <a:endParaRPr kumimoji="0" lang="en-US" sz="5931" b="1" i="0" strike="noStrike" kern="1200" cap="none" spc="0" normalizeH="0" baseline="0" noProof="0" dirty="0">
              <a:ln>
                <a:noFill/>
              </a:ln>
              <a:solidFill>
                <a:srgbClr val="00A5E6"/>
              </a:solidFill>
              <a:effectLst/>
              <a:uLnTx/>
              <a:uFillTx/>
              <a:latin typeface="Roboto 2 Bold"/>
              <a:ea typeface="Roboto 2 Bold"/>
              <a:cs typeface="Roboto 2 Bold"/>
              <a:sym typeface="Roboto 2 Bold"/>
            </a:endParaRPr>
          </a:p>
        </p:txBody>
      </p:sp>
      <p:grpSp>
        <p:nvGrpSpPr>
          <p:cNvPr id="13" name="Group 13"/>
          <p:cNvGrpSpPr/>
          <p:nvPr/>
        </p:nvGrpSpPr>
        <p:grpSpPr>
          <a:xfrm>
            <a:off x="-232336" y="-371072"/>
            <a:ext cx="451411" cy="11150399"/>
            <a:chOff x="0" y="0"/>
            <a:chExt cx="118890" cy="2936731"/>
          </a:xfrm>
        </p:grpSpPr>
        <p:sp>
          <p:nvSpPr>
            <p:cNvPr id="14" name="Freeform 14"/>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5"/>
            <p:cNvSpPr txBox="1"/>
            <p:nvPr/>
          </p:nvSpPr>
          <p:spPr>
            <a:xfrm>
              <a:off x="0" y="-123825"/>
              <a:ext cx="118890" cy="3060556"/>
            </a:xfrm>
            <a:prstGeom prst="rect">
              <a:avLst/>
            </a:prstGeom>
          </p:spPr>
          <p:txBody>
            <a:bodyPr lIns="50800" tIns="50800" rIns="50800" bIns="50800" rtlCol="0" anchor="ctr"/>
            <a:lstStyle/>
            <a:p>
              <a:pPr marL="0" marR="0" lvl="0" indent="0" algn="ctr" defTabSz="914400" rtl="0" eaLnBrk="1" fontAlgn="auto" latinLnBrk="0" hangingPunct="1">
                <a:lnSpc>
                  <a:spcPts val="3352"/>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B3149-3097-230A-83DA-63B3FE4CEBB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C75F36B-EBC0-FE65-D7F6-B0937C349FBD}"/>
              </a:ext>
            </a:extLst>
          </p:cNvPr>
          <p:cNvSpPr txBox="1"/>
          <p:nvPr/>
        </p:nvSpPr>
        <p:spPr>
          <a:xfrm>
            <a:off x="1038225" y="1009650"/>
            <a:ext cx="12220575" cy="820738"/>
          </a:xfrm>
          <a:prstGeom prst="rect">
            <a:avLst/>
          </a:prstGeom>
        </p:spPr>
        <p:txBody>
          <a:bodyPr wrap="square"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Don’t Miss Out</a:t>
            </a:r>
          </a:p>
        </p:txBody>
      </p:sp>
      <p:sp>
        <p:nvSpPr>
          <p:cNvPr id="10" name="Freeform 10">
            <a:extLst>
              <a:ext uri="{FF2B5EF4-FFF2-40B4-BE49-F238E27FC236}">
                <a16:creationId xmlns:a16="http://schemas.microsoft.com/office/drawing/2014/main" id="{99D8926E-4227-B8F3-3232-326B9D1409D8}"/>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grpSp>
        <p:nvGrpSpPr>
          <p:cNvPr id="16" name="Group 16">
            <a:extLst>
              <a:ext uri="{FF2B5EF4-FFF2-40B4-BE49-F238E27FC236}">
                <a16:creationId xmlns:a16="http://schemas.microsoft.com/office/drawing/2014/main" id="{05BD4500-1DB6-DD08-C21B-6B1F8B32D31C}"/>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2A2D5D5E-D308-2A43-0EAF-63C64B9D942E}"/>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869C98B4-1FEC-C4AE-A83A-6E129946650D}"/>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7" name="Picture 6">
            <a:extLst>
              <a:ext uri="{FF2B5EF4-FFF2-40B4-BE49-F238E27FC236}">
                <a16:creationId xmlns:a16="http://schemas.microsoft.com/office/drawing/2014/main" id="{D7E0E38B-0FE8-3727-0FEA-E69B4B79BB3A}"/>
              </a:ext>
            </a:extLst>
          </p:cNvPr>
          <p:cNvPicPr>
            <a:picLocks noChangeAspect="1"/>
          </p:cNvPicPr>
          <p:nvPr/>
        </p:nvPicPr>
        <p:blipFill>
          <a:blip r:embed="rId3"/>
          <a:stretch>
            <a:fillRect/>
          </a:stretch>
        </p:blipFill>
        <p:spPr>
          <a:xfrm>
            <a:off x="14819075" y="0"/>
            <a:ext cx="3468925" cy="3127519"/>
          </a:xfrm>
          <a:prstGeom prst="rect">
            <a:avLst/>
          </a:prstGeom>
        </p:spPr>
      </p:pic>
      <p:pic>
        <p:nvPicPr>
          <p:cNvPr id="8" name="Picture 7" descr="A qr code with a white background&#10;&#10;AI-generated content may be incorrect.">
            <a:extLst>
              <a:ext uri="{FF2B5EF4-FFF2-40B4-BE49-F238E27FC236}">
                <a16:creationId xmlns:a16="http://schemas.microsoft.com/office/drawing/2014/main" id="{635D4A27-0481-1BF2-40B4-FE39168476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2281294"/>
            <a:ext cx="6824606" cy="6824606"/>
          </a:xfrm>
          <a:prstGeom prst="rect">
            <a:avLst/>
          </a:prstGeom>
        </p:spPr>
      </p:pic>
    </p:spTree>
    <p:extLst>
      <p:ext uri="{BB962C8B-B14F-4D97-AF65-F5344CB8AC3E}">
        <p14:creationId xmlns:p14="http://schemas.microsoft.com/office/powerpoint/2010/main" val="385236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6077" y="-13183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 name="TextBox 3"/>
          <p:cNvSpPr txBox="1"/>
          <p:nvPr/>
        </p:nvSpPr>
        <p:spPr>
          <a:xfrm>
            <a:off x="2237471" y="3724633"/>
            <a:ext cx="5314226" cy="638366"/>
          </a:xfrm>
          <a:prstGeom prst="rect">
            <a:avLst/>
          </a:prstGeom>
        </p:spPr>
        <p:txBody>
          <a:bodyPr lIns="0" tIns="0" rIns="0" bIns="0" rtlCol="0" anchor="t">
            <a:spAutoFit/>
          </a:bodyPr>
          <a:lstStyle/>
          <a:p>
            <a:pPr algn="ctr">
              <a:lnSpc>
                <a:spcPts val="4751"/>
              </a:lnSpc>
            </a:pPr>
            <a:r>
              <a:rPr lang="en-US" sz="4751">
                <a:solidFill>
                  <a:srgbClr val="004D9A"/>
                </a:solidFill>
                <a:latin typeface="Roboto 1"/>
                <a:ea typeface="Roboto 1"/>
                <a:cs typeface="Roboto 1"/>
                <a:sym typeface="Roboto 1"/>
              </a:rPr>
              <a:t>Contact Us</a:t>
            </a:r>
          </a:p>
        </p:txBody>
      </p:sp>
      <p:sp>
        <p:nvSpPr>
          <p:cNvPr id="4" name="TextBox 4"/>
          <p:cNvSpPr txBox="1"/>
          <p:nvPr/>
        </p:nvSpPr>
        <p:spPr>
          <a:xfrm>
            <a:off x="10042386" y="3905703"/>
            <a:ext cx="4606554" cy="846945"/>
          </a:xfrm>
          <a:prstGeom prst="rect">
            <a:avLst/>
          </a:prstGeom>
        </p:spPr>
        <p:txBody>
          <a:bodyPr lIns="0" tIns="0" rIns="0" bIns="0" rtlCol="0" anchor="t">
            <a:spAutoFit/>
          </a:bodyPr>
          <a:lstStyle/>
          <a:p>
            <a:pPr algn="l">
              <a:lnSpc>
                <a:spcPts val="6951"/>
              </a:lnSpc>
              <a:spcBef>
                <a:spcPct val="0"/>
              </a:spcBef>
            </a:pPr>
            <a:r>
              <a:rPr lang="en-US" sz="4965" dirty="0">
                <a:solidFill>
                  <a:srgbClr val="004D9A"/>
                </a:solidFill>
                <a:latin typeface="Roboto 1"/>
                <a:ea typeface="Roboto 1"/>
                <a:cs typeface="Roboto 1"/>
                <a:sym typeface="Roboto 1"/>
              </a:rPr>
              <a:t>Ian Ainslie</a:t>
            </a:r>
          </a:p>
        </p:txBody>
      </p:sp>
      <p:sp>
        <p:nvSpPr>
          <p:cNvPr id="5" name="TextBox 5"/>
          <p:cNvSpPr txBox="1"/>
          <p:nvPr/>
        </p:nvSpPr>
        <p:spPr>
          <a:xfrm>
            <a:off x="10013985" y="4672382"/>
            <a:ext cx="6695174" cy="624086"/>
          </a:xfrm>
          <a:prstGeom prst="rect">
            <a:avLst/>
          </a:prstGeom>
        </p:spPr>
        <p:txBody>
          <a:bodyPr lIns="0" tIns="0" rIns="0" bIns="0" rtlCol="0" anchor="t">
            <a:spAutoFit/>
          </a:bodyPr>
          <a:lstStyle/>
          <a:p>
            <a:pPr algn="l">
              <a:lnSpc>
                <a:spcPts val="5174"/>
              </a:lnSpc>
              <a:spcBef>
                <a:spcPct val="0"/>
              </a:spcBef>
            </a:pPr>
            <a:r>
              <a:rPr lang="en-US" sz="3695">
                <a:solidFill>
                  <a:srgbClr val="004D9A"/>
                </a:solidFill>
                <a:latin typeface="Roboto 2"/>
                <a:ea typeface="Roboto 2"/>
                <a:cs typeface="Roboto 2"/>
                <a:sym typeface="Roboto 2"/>
              </a:rPr>
              <a:t>International Trade Specialist</a:t>
            </a:r>
          </a:p>
        </p:txBody>
      </p:sp>
      <p:sp>
        <p:nvSpPr>
          <p:cNvPr id="6" name="TextBox 6"/>
          <p:cNvSpPr txBox="1"/>
          <p:nvPr/>
        </p:nvSpPr>
        <p:spPr>
          <a:xfrm>
            <a:off x="10042386" y="5203196"/>
            <a:ext cx="4606554" cy="693218"/>
          </a:xfrm>
          <a:prstGeom prst="rect">
            <a:avLst/>
          </a:prstGeom>
        </p:spPr>
        <p:txBody>
          <a:bodyPr lIns="0" tIns="0" rIns="0" bIns="0" rtlCol="0" anchor="t">
            <a:spAutoFit/>
          </a:bodyPr>
          <a:lstStyle/>
          <a:p>
            <a:pPr algn="l">
              <a:lnSpc>
                <a:spcPts val="5790"/>
              </a:lnSpc>
              <a:spcBef>
                <a:spcPct val="0"/>
              </a:spcBef>
            </a:pPr>
            <a:r>
              <a:rPr lang="en-US" sz="4136">
                <a:solidFill>
                  <a:srgbClr val="00A5E6"/>
                </a:solidFill>
                <a:latin typeface="Roboto 2"/>
                <a:ea typeface="Roboto 2"/>
                <a:cs typeface="Roboto 2"/>
                <a:sym typeface="Roboto 2"/>
              </a:rPr>
              <a:t>iai@unsworth.uk</a:t>
            </a:r>
          </a:p>
        </p:txBody>
      </p:sp>
      <p:sp>
        <p:nvSpPr>
          <p:cNvPr id="7" name="AutoShape 7"/>
          <p:cNvSpPr/>
          <p:nvPr/>
        </p:nvSpPr>
        <p:spPr>
          <a:xfrm flipV="1">
            <a:off x="9172575" y="4000953"/>
            <a:ext cx="0" cy="2428372"/>
          </a:xfrm>
          <a:prstGeom prst="line">
            <a:avLst/>
          </a:prstGeom>
          <a:ln w="57150" cap="flat">
            <a:solidFill>
              <a:srgbClr val="004D9A"/>
            </a:solidFill>
            <a:prstDash val="solid"/>
            <a:headEnd type="none" w="sm" len="sm"/>
            <a:tailEnd type="none" w="sm" len="sm"/>
          </a:ln>
        </p:spPr>
        <p:txBody>
          <a:bodyPr/>
          <a:lstStyle/>
          <a:p>
            <a:endParaRPr lang="en-GB"/>
          </a:p>
        </p:txBody>
      </p:sp>
      <p:sp>
        <p:nvSpPr>
          <p:cNvPr id="8" name="TextBox 8"/>
          <p:cNvSpPr txBox="1"/>
          <p:nvPr/>
        </p:nvSpPr>
        <p:spPr>
          <a:xfrm>
            <a:off x="10042386" y="5836470"/>
            <a:ext cx="4082536" cy="624086"/>
          </a:xfrm>
          <a:prstGeom prst="rect">
            <a:avLst/>
          </a:prstGeom>
        </p:spPr>
        <p:txBody>
          <a:bodyPr lIns="0" tIns="0" rIns="0" bIns="0" rtlCol="0" anchor="t">
            <a:spAutoFit/>
          </a:bodyPr>
          <a:lstStyle/>
          <a:p>
            <a:pPr algn="l">
              <a:lnSpc>
                <a:spcPts val="5174"/>
              </a:lnSpc>
              <a:spcBef>
                <a:spcPct val="0"/>
              </a:spcBef>
            </a:pPr>
            <a:r>
              <a:rPr lang="en-US" sz="3695">
                <a:solidFill>
                  <a:srgbClr val="004D9A"/>
                </a:solidFill>
                <a:latin typeface="Roboto 2"/>
                <a:ea typeface="Roboto 2"/>
                <a:cs typeface="Roboto 2"/>
                <a:sym typeface="Roboto 2"/>
              </a:rPr>
              <a:t>07899 703 686</a:t>
            </a:r>
          </a:p>
        </p:txBody>
      </p:sp>
      <p:grpSp>
        <p:nvGrpSpPr>
          <p:cNvPr id="9" name="Group 9"/>
          <p:cNvGrpSpPr/>
          <p:nvPr/>
        </p:nvGrpSpPr>
        <p:grpSpPr>
          <a:xfrm>
            <a:off x="-232336" y="-371072"/>
            <a:ext cx="451411" cy="11150399"/>
            <a:chOff x="0" y="0"/>
            <a:chExt cx="118890" cy="2936731"/>
          </a:xfrm>
        </p:grpSpPr>
        <p:sp>
          <p:nvSpPr>
            <p:cNvPr id="10" name="Freeform 10"/>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1" name="TextBox 11"/>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2" name="Freeform 12"/>
          <p:cNvSpPr/>
          <p:nvPr/>
        </p:nvSpPr>
        <p:spPr>
          <a:xfrm>
            <a:off x="2152249" y="4642997"/>
            <a:ext cx="5399448" cy="877410"/>
          </a:xfrm>
          <a:custGeom>
            <a:avLst/>
            <a:gdLst/>
            <a:ahLst/>
            <a:cxnLst/>
            <a:rect l="l" t="t" r="r" b="b"/>
            <a:pathLst>
              <a:path w="5399448" h="877410">
                <a:moveTo>
                  <a:pt x="0" y="0"/>
                </a:moveTo>
                <a:lnTo>
                  <a:pt x="5399448" y="0"/>
                </a:lnTo>
                <a:lnTo>
                  <a:pt x="5399448" y="877410"/>
                </a:lnTo>
                <a:lnTo>
                  <a:pt x="0" y="877410"/>
                </a:lnTo>
                <a:lnTo>
                  <a:pt x="0" y="0"/>
                </a:lnTo>
                <a:close/>
              </a:path>
            </a:pathLst>
          </a:custGeom>
          <a:blipFill>
            <a:blip r:embed="rId4"/>
            <a:stretch>
              <a:fillRect/>
            </a:stretch>
          </a:blipFill>
        </p:spPr>
        <p:txBody>
          <a:bodyPr/>
          <a:lstStyle/>
          <a:p>
            <a:endParaRPr lang="en-GB"/>
          </a:p>
        </p:txBody>
      </p:sp>
      <p:sp>
        <p:nvSpPr>
          <p:cNvPr id="13" name="TextBox 13"/>
          <p:cNvSpPr txBox="1"/>
          <p:nvPr/>
        </p:nvSpPr>
        <p:spPr>
          <a:xfrm>
            <a:off x="2548696" y="5954874"/>
            <a:ext cx="4606554" cy="693218"/>
          </a:xfrm>
          <a:prstGeom prst="rect">
            <a:avLst/>
          </a:prstGeom>
        </p:spPr>
        <p:txBody>
          <a:bodyPr lIns="0" tIns="0" rIns="0" bIns="0" rtlCol="0" anchor="t">
            <a:spAutoFit/>
          </a:bodyPr>
          <a:lstStyle/>
          <a:p>
            <a:pPr algn="l">
              <a:lnSpc>
                <a:spcPts val="5790"/>
              </a:lnSpc>
              <a:spcBef>
                <a:spcPct val="0"/>
              </a:spcBef>
            </a:pPr>
            <a:r>
              <a:rPr lang="en-US" sz="4136">
                <a:solidFill>
                  <a:srgbClr val="00A5E6"/>
                </a:solidFill>
                <a:latin typeface="Roboto 2"/>
                <a:ea typeface="Roboto 2"/>
                <a:cs typeface="Roboto 2"/>
                <a:sym typeface="Roboto 2"/>
              </a:rPr>
              <a:t>www.unsworth.uk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grpSp>
        <p:nvGrpSpPr>
          <p:cNvPr id="3" name="Group 3"/>
          <p:cNvGrpSpPr/>
          <p:nvPr/>
        </p:nvGrpSpPr>
        <p:grpSpPr>
          <a:xfrm>
            <a:off x="1314607" y="-448040"/>
            <a:ext cx="5812693" cy="9706340"/>
            <a:chOff x="0" y="0"/>
            <a:chExt cx="1530915" cy="2556402"/>
          </a:xfrm>
        </p:grpSpPr>
        <p:sp>
          <p:nvSpPr>
            <p:cNvPr id="4" name="Freeform 4"/>
            <p:cNvSpPr/>
            <p:nvPr/>
          </p:nvSpPr>
          <p:spPr>
            <a:xfrm>
              <a:off x="0" y="0"/>
              <a:ext cx="1530915" cy="2556402"/>
            </a:xfrm>
            <a:custGeom>
              <a:avLst/>
              <a:gdLst/>
              <a:ahLst/>
              <a:cxnLst/>
              <a:rect l="l" t="t" r="r" b="b"/>
              <a:pathLst>
                <a:path w="1530915" h="2556402">
                  <a:moveTo>
                    <a:pt x="67927" y="0"/>
                  </a:moveTo>
                  <a:lnTo>
                    <a:pt x="1462988" y="0"/>
                  </a:lnTo>
                  <a:cubicBezTo>
                    <a:pt x="1481004" y="0"/>
                    <a:pt x="1498281" y="7157"/>
                    <a:pt x="1511020" y="19895"/>
                  </a:cubicBezTo>
                  <a:cubicBezTo>
                    <a:pt x="1523759" y="32634"/>
                    <a:pt x="1530915" y="49912"/>
                    <a:pt x="1530915" y="67927"/>
                  </a:cubicBezTo>
                  <a:lnTo>
                    <a:pt x="1530915" y="2488475"/>
                  </a:lnTo>
                  <a:cubicBezTo>
                    <a:pt x="1530915" y="2506491"/>
                    <a:pt x="1523759" y="2523768"/>
                    <a:pt x="1511020" y="2536507"/>
                  </a:cubicBezTo>
                  <a:cubicBezTo>
                    <a:pt x="1498281" y="2549246"/>
                    <a:pt x="1481004" y="2556402"/>
                    <a:pt x="1462988" y="2556402"/>
                  </a:cubicBezTo>
                  <a:lnTo>
                    <a:pt x="67927" y="2556402"/>
                  </a:lnTo>
                  <a:cubicBezTo>
                    <a:pt x="30412" y="2556402"/>
                    <a:pt x="0" y="2525990"/>
                    <a:pt x="0" y="2488475"/>
                  </a:cubicBezTo>
                  <a:lnTo>
                    <a:pt x="0" y="67927"/>
                  </a:lnTo>
                  <a:cubicBezTo>
                    <a:pt x="0" y="49912"/>
                    <a:pt x="7157" y="32634"/>
                    <a:pt x="19895" y="19895"/>
                  </a:cubicBezTo>
                  <a:cubicBezTo>
                    <a:pt x="32634" y="7157"/>
                    <a:pt x="49912" y="0"/>
                    <a:pt x="67927"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5" name="TextBox 5"/>
            <p:cNvSpPr txBox="1"/>
            <p:nvPr/>
          </p:nvSpPr>
          <p:spPr>
            <a:xfrm>
              <a:off x="0" y="-123825"/>
              <a:ext cx="1530915" cy="2680227"/>
            </a:xfrm>
            <a:prstGeom prst="rect">
              <a:avLst/>
            </a:prstGeom>
          </p:spPr>
          <p:txBody>
            <a:bodyPr lIns="50800" tIns="50800" rIns="50800" bIns="50800" rtlCol="0" anchor="ctr"/>
            <a:lstStyle/>
            <a:p>
              <a:pPr algn="ctr">
                <a:lnSpc>
                  <a:spcPts val="3352"/>
                </a:lnSpc>
              </a:pPr>
              <a:endParaRPr/>
            </a:p>
          </p:txBody>
        </p:sp>
      </p:grpSp>
      <p:sp>
        <p:nvSpPr>
          <p:cNvPr id="6" name="Freeform 6"/>
          <p:cNvSpPr/>
          <p:nvPr/>
        </p:nvSpPr>
        <p:spPr>
          <a:xfrm>
            <a:off x="419956" y="3353919"/>
            <a:ext cx="7389161" cy="4171602"/>
          </a:xfrm>
          <a:custGeom>
            <a:avLst/>
            <a:gdLst/>
            <a:ahLst/>
            <a:cxnLst/>
            <a:rect l="l" t="t" r="r" b="b"/>
            <a:pathLst>
              <a:path w="7389161" h="4171602">
                <a:moveTo>
                  <a:pt x="0" y="0"/>
                </a:moveTo>
                <a:lnTo>
                  <a:pt x="7389160" y="0"/>
                </a:lnTo>
                <a:lnTo>
                  <a:pt x="7389160" y="4171603"/>
                </a:lnTo>
                <a:lnTo>
                  <a:pt x="0" y="4171603"/>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8597821" y="2549628"/>
            <a:ext cx="8318579" cy="6119817"/>
          </a:xfrm>
          <a:prstGeom prst="rect">
            <a:avLst/>
          </a:prstGeom>
        </p:spPr>
        <p:txBody>
          <a:bodyPr wrap="square" lIns="0" tIns="0" rIns="0" bIns="0" rtlCol="0" anchor="t">
            <a:spAutoFit/>
          </a:bodyPr>
          <a:lstStyle/>
          <a:p>
            <a:pPr algn="l">
              <a:lnSpc>
                <a:spcPts val="4040"/>
              </a:lnSpc>
            </a:pPr>
            <a:r>
              <a:rPr lang="en-US" sz="2885" b="1" dirty="0">
                <a:solidFill>
                  <a:srgbClr val="004D9A"/>
                </a:solidFill>
                <a:latin typeface="Roboto 2 Bold"/>
                <a:ea typeface="Roboto 2 Bold"/>
                <a:cs typeface="Roboto 2 Bold"/>
                <a:sym typeface="Roboto 2 Bold"/>
              </a:rPr>
              <a:t>Unsworth was established in 1974 and has demonstrated </a:t>
            </a:r>
            <a:r>
              <a:rPr lang="en-US" sz="2885" b="1" dirty="0">
                <a:solidFill>
                  <a:srgbClr val="00A5E6"/>
                </a:solidFill>
                <a:latin typeface="Roboto 2 Bold"/>
                <a:ea typeface="Roboto 2 Bold"/>
                <a:cs typeface="Roboto 2 Bold"/>
                <a:sym typeface="Roboto 2 Bold"/>
              </a:rPr>
              <a:t>50 years of continued growth</a:t>
            </a:r>
            <a:r>
              <a:rPr lang="en-US" sz="2885" b="1" dirty="0">
                <a:solidFill>
                  <a:srgbClr val="004D9A"/>
                </a:solidFill>
                <a:latin typeface="Roboto 2 Bold"/>
                <a:ea typeface="Roboto 2 Bold"/>
                <a:cs typeface="Roboto 2 Bold"/>
                <a:sym typeface="Roboto 2 Bold"/>
              </a:rPr>
              <a:t> as a global freight and supply chain specialist.</a:t>
            </a:r>
          </a:p>
          <a:p>
            <a:pPr algn="l">
              <a:lnSpc>
                <a:spcPts val="4040"/>
              </a:lnSpc>
            </a:pPr>
            <a:endParaRPr lang="en-US" sz="2885" b="1" dirty="0">
              <a:solidFill>
                <a:srgbClr val="004D9A"/>
              </a:solidFill>
              <a:latin typeface="Roboto 2 Bold"/>
              <a:ea typeface="Roboto 2 Bold"/>
              <a:cs typeface="Roboto 2 Bold"/>
              <a:sym typeface="Roboto 2 Bold"/>
            </a:endParaRPr>
          </a:p>
          <a:p>
            <a:pPr algn="l">
              <a:lnSpc>
                <a:spcPts val="4040"/>
              </a:lnSpc>
            </a:pPr>
            <a:r>
              <a:rPr lang="en-US" sz="2885" b="1" dirty="0">
                <a:solidFill>
                  <a:srgbClr val="004D9A"/>
                </a:solidFill>
                <a:latin typeface="Roboto 2 Bold"/>
                <a:ea typeface="Roboto 2 Bold"/>
                <a:cs typeface="Roboto 2 Bold"/>
                <a:sym typeface="Roboto 2 Bold"/>
              </a:rPr>
              <a:t>We are one of the largest independently owned freight forwarders in the UK </a:t>
            </a:r>
            <a:r>
              <a:rPr lang="en-US" sz="2885" b="1" dirty="0">
                <a:solidFill>
                  <a:srgbClr val="004D9A"/>
                </a:solidFill>
                <a:latin typeface="Roboto 2 Bold"/>
                <a:ea typeface="Roboto 2 Bold"/>
                <a:sym typeface="Roboto 2 Bold"/>
              </a:rPr>
              <a:t>with offices in London, Liverpool, Heathrow and </a:t>
            </a:r>
            <a:r>
              <a:rPr lang="en-US" sz="2885" b="1" dirty="0">
                <a:solidFill>
                  <a:srgbClr val="004D9A"/>
                </a:solidFill>
                <a:latin typeface="Roboto 2 Bold"/>
                <a:ea typeface="Roboto 2 Bold"/>
                <a:cs typeface="Roboto 2 Bold"/>
                <a:sym typeface="Roboto 2 Bold"/>
              </a:rPr>
              <a:t>Dublin.</a:t>
            </a:r>
          </a:p>
          <a:p>
            <a:pPr algn="l">
              <a:lnSpc>
                <a:spcPts val="4040"/>
              </a:lnSpc>
            </a:pPr>
            <a:endParaRPr lang="en-US" sz="2885" b="1" dirty="0">
              <a:solidFill>
                <a:srgbClr val="004D9A"/>
              </a:solidFill>
              <a:latin typeface="Roboto 2 Bold"/>
              <a:ea typeface="Roboto 2 Bold"/>
              <a:cs typeface="Roboto 2 Bold"/>
              <a:sym typeface="Roboto 2 Bold"/>
            </a:endParaRPr>
          </a:p>
          <a:p>
            <a:pPr algn="l">
              <a:lnSpc>
                <a:spcPts val="4040"/>
              </a:lnSpc>
            </a:pPr>
            <a:r>
              <a:rPr lang="en-US" sz="2885" b="1" dirty="0">
                <a:solidFill>
                  <a:srgbClr val="004D9A"/>
                </a:solidFill>
                <a:latin typeface="Roboto 2 Bold"/>
                <a:ea typeface="Roboto 2 Bold"/>
                <a:cs typeface="Roboto 2 Bold"/>
                <a:sym typeface="Roboto 2 Bold"/>
              </a:rPr>
              <a:t>We pride ourselves on our expert</a:t>
            </a:r>
            <a:r>
              <a:rPr lang="en-US" sz="2885" b="1" dirty="0">
                <a:solidFill>
                  <a:srgbClr val="00A5E6"/>
                </a:solidFill>
                <a:latin typeface="Roboto 2 Bold"/>
                <a:ea typeface="Roboto 2 Bold"/>
                <a:cs typeface="Roboto 2 Bold"/>
                <a:sym typeface="Roboto 2 Bold"/>
              </a:rPr>
              <a:t> Customs Solutions </a:t>
            </a:r>
            <a:r>
              <a:rPr lang="en-US" sz="2885" b="1" dirty="0">
                <a:solidFill>
                  <a:srgbClr val="004D9A"/>
                </a:solidFill>
                <a:latin typeface="Roboto 2 Bold"/>
                <a:ea typeface="Roboto 2 Bold"/>
                <a:sym typeface="Roboto 2 Bold"/>
              </a:rPr>
              <a:t>and</a:t>
            </a:r>
            <a:r>
              <a:rPr lang="en-US" sz="2885" b="1" dirty="0">
                <a:solidFill>
                  <a:srgbClr val="00A5E6"/>
                </a:solidFill>
                <a:latin typeface="Roboto 2 Bold"/>
                <a:ea typeface="Roboto 2 Bold"/>
                <a:cs typeface="Roboto 2 Bold"/>
                <a:sym typeface="Roboto 2 Bold"/>
              </a:rPr>
              <a:t> Freight Management </a:t>
            </a:r>
            <a:r>
              <a:rPr lang="en-US" sz="2885" b="1" dirty="0">
                <a:solidFill>
                  <a:srgbClr val="004D9A"/>
                </a:solidFill>
                <a:latin typeface="Roboto 2 Bold"/>
                <a:ea typeface="Roboto 2 Bold"/>
                <a:sym typeface="Roboto 2 Bold"/>
              </a:rPr>
              <a:t>teams</a:t>
            </a:r>
            <a:r>
              <a:rPr lang="en-US" sz="2885" b="1" dirty="0">
                <a:solidFill>
                  <a:srgbClr val="00A5E6"/>
                </a:solidFill>
                <a:latin typeface="Roboto 2 Bold"/>
                <a:ea typeface="Roboto 2 Bold"/>
                <a:cs typeface="Roboto 2 Bold"/>
                <a:sym typeface="Roboto 2 Bold"/>
              </a:rPr>
              <a:t> </a:t>
            </a:r>
            <a:r>
              <a:rPr lang="en-US" sz="2885" b="1" dirty="0">
                <a:solidFill>
                  <a:srgbClr val="004D9A"/>
                </a:solidFill>
                <a:latin typeface="Roboto 2 Bold"/>
                <a:ea typeface="Roboto 2 Bold"/>
                <a:cs typeface="Roboto 2 Bold"/>
                <a:sym typeface="Roboto 2 Bold"/>
              </a:rPr>
              <a:t>combined with a robust </a:t>
            </a:r>
            <a:r>
              <a:rPr lang="en-US" sz="2885" b="1" dirty="0" err="1">
                <a:solidFill>
                  <a:srgbClr val="004D9A"/>
                </a:solidFill>
                <a:latin typeface="Roboto 2 Bold"/>
                <a:ea typeface="Roboto 2 Bold"/>
                <a:cs typeface="Roboto 2 Bold"/>
                <a:sym typeface="Roboto 2 Bold"/>
              </a:rPr>
              <a:t>digitalised</a:t>
            </a:r>
            <a:r>
              <a:rPr lang="en-US" sz="2885" b="1" dirty="0">
                <a:solidFill>
                  <a:srgbClr val="004D9A"/>
                </a:solidFill>
                <a:latin typeface="Roboto 2 Bold"/>
                <a:ea typeface="Roboto 2 Bold"/>
                <a:cs typeface="Roboto 2 Bold"/>
                <a:sym typeface="Roboto 2 Bold"/>
              </a:rPr>
              <a:t> process. </a:t>
            </a:r>
          </a:p>
          <a:p>
            <a:pPr algn="l">
              <a:lnSpc>
                <a:spcPts val="4040"/>
              </a:lnSpc>
            </a:pPr>
            <a:endParaRPr lang="en-US" sz="2885" b="1" dirty="0">
              <a:solidFill>
                <a:srgbClr val="004D9A"/>
              </a:solidFill>
              <a:latin typeface="Roboto 2 Bold"/>
              <a:ea typeface="Roboto 2 Bold"/>
              <a:cs typeface="Roboto 2 Bold"/>
              <a:sym typeface="Roboto 2 Bold"/>
            </a:endParaRPr>
          </a:p>
        </p:txBody>
      </p:sp>
      <p:sp>
        <p:nvSpPr>
          <p:cNvPr id="8" name="TextBox 8"/>
          <p:cNvSpPr txBox="1"/>
          <p:nvPr/>
        </p:nvSpPr>
        <p:spPr>
          <a:xfrm>
            <a:off x="8597821" y="1000125"/>
            <a:ext cx="7918997" cy="938330"/>
          </a:xfrm>
          <a:prstGeom prst="rect">
            <a:avLst/>
          </a:prstGeom>
        </p:spPr>
        <p:txBody>
          <a:bodyPr lIns="0" tIns="0" rIns="0" bIns="0" rtlCol="0" anchor="t">
            <a:spAutoFit/>
          </a:bodyPr>
          <a:lstStyle/>
          <a:p>
            <a:pPr algn="l">
              <a:lnSpc>
                <a:spcPts val="7321"/>
              </a:lnSpc>
            </a:pPr>
            <a:r>
              <a:rPr lang="en-US" sz="6001" dirty="0">
                <a:solidFill>
                  <a:srgbClr val="004D9A"/>
                </a:solidFill>
                <a:latin typeface="Roboto 1"/>
                <a:ea typeface="Roboto 1"/>
                <a:cs typeface="Roboto 1"/>
                <a:sym typeface="Roboto 1"/>
              </a:rPr>
              <a:t>Who are Unsworth?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8543" y="3218663"/>
            <a:ext cx="4633109" cy="781837"/>
          </a:xfrm>
          <a:custGeom>
            <a:avLst/>
            <a:gdLst/>
            <a:ahLst/>
            <a:cxnLst/>
            <a:rect l="l" t="t" r="r" b="b"/>
            <a:pathLst>
              <a:path w="4633109" h="781837">
                <a:moveTo>
                  <a:pt x="0" y="0"/>
                </a:moveTo>
                <a:lnTo>
                  <a:pt x="4633108" y="0"/>
                </a:lnTo>
                <a:lnTo>
                  <a:pt x="4633108" y="781837"/>
                </a:lnTo>
                <a:lnTo>
                  <a:pt x="0" y="781837"/>
                </a:lnTo>
                <a:lnTo>
                  <a:pt x="0" y="0"/>
                </a:lnTo>
                <a:close/>
              </a:path>
            </a:pathLst>
          </a:custGeom>
          <a:blipFill>
            <a:blip r:embed="rId2"/>
            <a:stretch>
              <a:fillRect/>
            </a:stretch>
          </a:blipFill>
        </p:spPr>
        <p:txBody>
          <a:bodyPr/>
          <a:lstStyle/>
          <a:p>
            <a:endParaRPr lang="en-GB"/>
          </a:p>
        </p:txBody>
      </p:sp>
      <p:sp>
        <p:nvSpPr>
          <p:cNvPr id="4" name="Freeform 4"/>
          <p:cNvSpPr/>
          <p:nvPr/>
        </p:nvSpPr>
        <p:spPr>
          <a:xfrm>
            <a:off x="6993726" y="7658280"/>
            <a:ext cx="4055274" cy="1789390"/>
          </a:xfrm>
          <a:custGeom>
            <a:avLst/>
            <a:gdLst/>
            <a:ahLst/>
            <a:cxnLst/>
            <a:rect l="l" t="t" r="r" b="b"/>
            <a:pathLst>
              <a:path w="4055274" h="1789390">
                <a:moveTo>
                  <a:pt x="0" y="0"/>
                </a:moveTo>
                <a:lnTo>
                  <a:pt x="4055274" y="0"/>
                </a:lnTo>
                <a:lnTo>
                  <a:pt x="4055274" y="1789389"/>
                </a:lnTo>
                <a:lnTo>
                  <a:pt x="0" y="1789389"/>
                </a:lnTo>
                <a:lnTo>
                  <a:pt x="0" y="0"/>
                </a:lnTo>
                <a:close/>
              </a:path>
            </a:pathLst>
          </a:custGeom>
          <a:blipFill>
            <a:blip r:embed="rId3"/>
            <a:stretch>
              <a:fillRect/>
            </a:stretch>
          </a:blipFill>
        </p:spPr>
        <p:txBody>
          <a:bodyPr/>
          <a:lstStyle/>
          <a:p>
            <a:endParaRPr lang="en-GB"/>
          </a:p>
        </p:txBody>
      </p:sp>
      <p:sp>
        <p:nvSpPr>
          <p:cNvPr id="5" name="Freeform 5"/>
          <p:cNvSpPr/>
          <p:nvPr/>
        </p:nvSpPr>
        <p:spPr>
          <a:xfrm>
            <a:off x="318255" y="4678723"/>
            <a:ext cx="5063397" cy="2847620"/>
          </a:xfrm>
          <a:custGeom>
            <a:avLst/>
            <a:gdLst/>
            <a:ahLst/>
            <a:cxnLst/>
            <a:rect l="l" t="t" r="r" b="b"/>
            <a:pathLst>
              <a:path w="5063397" h="2847620">
                <a:moveTo>
                  <a:pt x="0" y="0"/>
                </a:moveTo>
                <a:lnTo>
                  <a:pt x="5063397" y="0"/>
                </a:lnTo>
                <a:lnTo>
                  <a:pt x="5063397" y="2847620"/>
                </a:lnTo>
                <a:lnTo>
                  <a:pt x="0" y="2847620"/>
                </a:lnTo>
                <a:lnTo>
                  <a:pt x="0" y="0"/>
                </a:lnTo>
                <a:close/>
              </a:path>
            </a:pathLst>
          </a:custGeom>
          <a:blipFill>
            <a:blip r:embed="rId4"/>
            <a:stretch>
              <a:fillRect/>
            </a:stretch>
          </a:blipFill>
        </p:spPr>
        <p:txBody>
          <a:bodyPr/>
          <a:lstStyle/>
          <a:p>
            <a:endParaRPr lang="en-GB"/>
          </a:p>
        </p:txBody>
      </p:sp>
      <p:sp>
        <p:nvSpPr>
          <p:cNvPr id="6" name="Freeform 6"/>
          <p:cNvSpPr/>
          <p:nvPr/>
        </p:nvSpPr>
        <p:spPr>
          <a:xfrm>
            <a:off x="7249958" y="4720062"/>
            <a:ext cx="3722842" cy="2417169"/>
          </a:xfrm>
          <a:custGeom>
            <a:avLst/>
            <a:gdLst/>
            <a:ahLst/>
            <a:cxnLst/>
            <a:rect l="l" t="t" r="r" b="b"/>
            <a:pathLst>
              <a:path w="3722842" h="2417169">
                <a:moveTo>
                  <a:pt x="0" y="0"/>
                </a:moveTo>
                <a:lnTo>
                  <a:pt x="3722842" y="0"/>
                </a:lnTo>
                <a:lnTo>
                  <a:pt x="3722842" y="2417169"/>
                </a:lnTo>
                <a:lnTo>
                  <a:pt x="0" y="2417169"/>
                </a:lnTo>
                <a:lnTo>
                  <a:pt x="0" y="0"/>
                </a:lnTo>
                <a:close/>
              </a:path>
            </a:pathLst>
          </a:custGeom>
          <a:blipFill>
            <a:blip r:embed="rId5"/>
            <a:stretch>
              <a:fillRect b="-1195"/>
            </a:stretch>
          </a:blipFill>
        </p:spPr>
        <p:txBody>
          <a:bodyPr/>
          <a:lstStyle/>
          <a:p>
            <a:endParaRPr lang="en-GB"/>
          </a:p>
        </p:txBody>
      </p:sp>
      <p:sp>
        <p:nvSpPr>
          <p:cNvPr id="7" name="Freeform 7"/>
          <p:cNvSpPr/>
          <p:nvPr/>
        </p:nvSpPr>
        <p:spPr>
          <a:xfrm>
            <a:off x="13514679" y="5295585"/>
            <a:ext cx="3780009" cy="2133915"/>
          </a:xfrm>
          <a:custGeom>
            <a:avLst/>
            <a:gdLst/>
            <a:ahLst/>
            <a:cxnLst/>
            <a:rect l="l" t="t" r="r" b="b"/>
            <a:pathLst>
              <a:path w="3780009" h="2133915">
                <a:moveTo>
                  <a:pt x="0" y="0"/>
                </a:moveTo>
                <a:lnTo>
                  <a:pt x="3780009" y="0"/>
                </a:lnTo>
                <a:lnTo>
                  <a:pt x="3780009" y="2133915"/>
                </a:lnTo>
                <a:lnTo>
                  <a:pt x="0" y="2133915"/>
                </a:lnTo>
                <a:lnTo>
                  <a:pt x="0" y="0"/>
                </a:lnTo>
                <a:close/>
              </a:path>
            </a:pathLst>
          </a:custGeom>
          <a:blipFill>
            <a:blip r:embed="rId6"/>
            <a:stretch>
              <a:fillRect t="-38421" b="-38718"/>
            </a:stretch>
          </a:blipFill>
        </p:spPr>
        <p:txBody>
          <a:bodyPr/>
          <a:lstStyle/>
          <a:p>
            <a:endParaRPr lang="en-GB"/>
          </a:p>
        </p:txBody>
      </p:sp>
      <p:grpSp>
        <p:nvGrpSpPr>
          <p:cNvPr id="11" name="Group 11"/>
          <p:cNvGrpSpPr/>
          <p:nvPr/>
        </p:nvGrpSpPr>
        <p:grpSpPr>
          <a:xfrm>
            <a:off x="-232336" y="-371072"/>
            <a:ext cx="451411" cy="11150399"/>
            <a:chOff x="0" y="0"/>
            <a:chExt cx="118890" cy="2936731"/>
          </a:xfrm>
        </p:grpSpPr>
        <p:sp>
          <p:nvSpPr>
            <p:cNvPr id="12" name="Freeform 12"/>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3" name="TextBox 13"/>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4" name="Freeform 14"/>
          <p:cNvSpPr/>
          <p:nvPr/>
        </p:nvSpPr>
        <p:spPr>
          <a:xfrm>
            <a:off x="836875" y="7842023"/>
            <a:ext cx="4116125" cy="2130471"/>
          </a:xfrm>
          <a:custGeom>
            <a:avLst/>
            <a:gdLst/>
            <a:ahLst/>
            <a:cxnLst/>
            <a:rect l="l" t="t" r="r" b="b"/>
            <a:pathLst>
              <a:path w="4116125" h="2130471">
                <a:moveTo>
                  <a:pt x="0" y="0"/>
                </a:moveTo>
                <a:lnTo>
                  <a:pt x="4116125" y="0"/>
                </a:lnTo>
                <a:lnTo>
                  <a:pt x="4116125" y="2130471"/>
                </a:lnTo>
                <a:lnTo>
                  <a:pt x="0" y="2130471"/>
                </a:lnTo>
                <a:lnTo>
                  <a:pt x="0" y="0"/>
                </a:lnTo>
                <a:close/>
              </a:path>
            </a:pathLst>
          </a:custGeom>
          <a:blipFill>
            <a:blip r:embed="rId7"/>
            <a:stretch>
              <a:fillRect l="-22298" t="-22518" r="-21244" b="-23079"/>
            </a:stretch>
          </a:blipFill>
        </p:spPr>
        <p:txBody>
          <a:bodyPr/>
          <a:lstStyle/>
          <a:p>
            <a:endParaRPr lang="en-GB"/>
          </a:p>
        </p:txBody>
      </p:sp>
      <p:pic>
        <p:nvPicPr>
          <p:cNvPr id="18" name="Picture 17" descr="A close up of a logo&#10;&#10;Description automatically generated">
            <a:extLst>
              <a:ext uri="{FF2B5EF4-FFF2-40B4-BE49-F238E27FC236}">
                <a16:creationId xmlns:a16="http://schemas.microsoft.com/office/drawing/2014/main" id="{D835BA41-B913-3A02-60B4-73FD1C2E8BBE}"/>
              </a:ext>
            </a:extLst>
          </p:cNvPr>
          <p:cNvPicPr>
            <a:picLocks noChangeAspect="1"/>
          </p:cNvPicPr>
          <p:nvPr/>
        </p:nvPicPr>
        <p:blipFill>
          <a:blip r:embed="rId8"/>
          <a:stretch>
            <a:fillRect/>
          </a:stretch>
        </p:blipFill>
        <p:spPr>
          <a:xfrm>
            <a:off x="6487777" y="2855594"/>
            <a:ext cx="5719055" cy="1295400"/>
          </a:xfrm>
          <a:prstGeom prst="rect">
            <a:avLst/>
          </a:prstGeom>
        </p:spPr>
      </p:pic>
      <p:pic>
        <p:nvPicPr>
          <p:cNvPr id="19" name="Picture 18" descr="A green and black logo">
            <a:extLst>
              <a:ext uri="{FF2B5EF4-FFF2-40B4-BE49-F238E27FC236}">
                <a16:creationId xmlns:a16="http://schemas.microsoft.com/office/drawing/2014/main" id="{DE016ED7-6254-FE41-E8A3-A5E3F849DC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07256" y="8115300"/>
            <a:ext cx="5242220" cy="1299957"/>
          </a:xfrm>
          <a:prstGeom prst="rect">
            <a:avLst/>
          </a:prstGeom>
        </p:spPr>
      </p:pic>
      <p:pic>
        <p:nvPicPr>
          <p:cNvPr id="16" name="Picture 15" descr="A logo with a flower&#10;&#10;AI-generated content may be incorrect.">
            <a:extLst>
              <a:ext uri="{FF2B5EF4-FFF2-40B4-BE49-F238E27FC236}">
                <a16:creationId xmlns:a16="http://schemas.microsoft.com/office/drawing/2014/main" id="{3A07067A-0CCB-25CD-D00F-85E6EBFED9B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43262" y="-62539"/>
            <a:ext cx="3722842" cy="2310439"/>
          </a:xfrm>
          <a:prstGeom prst="rect">
            <a:avLst/>
          </a:prstGeom>
        </p:spPr>
      </p:pic>
      <p:pic>
        <p:nvPicPr>
          <p:cNvPr id="9" name="Picture 8" descr="A red and yellow sign with yellow letters&#10;&#10;AI-generated content may be incorrect.">
            <a:extLst>
              <a:ext uri="{FF2B5EF4-FFF2-40B4-BE49-F238E27FC236}">
                <a16:creationId xmlns:a16="http://schemas.microsoft.com/office/drawing/2014/main" id="{1C748932-D44A-7C75-DD14-8B1254CA58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8253" y="762034"/>
            <a:ext cx="4343400" cy="1289447"/>
          </a:xfrm>
          <a:prstGeom prst="rect">
            <a:avLst/>
          </a:prstGeom>
        </p:spPr>
      </p:pic>
      <p:pic>
        <p:nvPicPr>
          <p:cNvPr id="15" name="Picture 14" descr="A blue and white circle with white text&#10;&#10;AI-generated content may be incorrect.">
            <a:extLst>
              <a:ext uri="{FF2B5EF4-FFF2-40B4-BE49-F238E27FC236}">
                <a16:creationId xmlns:a16="http://schemas.microsoft.com/office/drawing/2014/main" id="{F5AD56C2-8915-49F0-432D-9DE5502389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23254" y="-517293"/>
            <a:ext cx="3848100" cy="3848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9A5A125E-DDC3-AA48-FD89-ECC5E8E7C8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596441" y="2855594"/>
            <a:ext cx="4006326" cy="203479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04A53-B618-820C-076F-E5CA9C292930}"/>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C70EAD4B-6B4E-6853-B727-8A527F200337}"/>
              </a:ext>
            </a:extLst>
          </p:cNvPr>
          <p:cNvSpPr/>
          <p:nvPr/>
        </p:nvSpPr>
        <p:spPr>
          <a:xfrm>
            <a:off x="1143000" y="6082347"/>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FBCB3DA5-07AF-2C9B-77C7-52D54E477B1E}"/>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4"/>
            <a:stretch>
              <a:fillRect/>
            </a:stretch>
          </a:blipFill>
        </p:spPr>
        <p:txBody>
          <a:bodyPr/>
          <a:lstStyle/>
          <a:p>
            <a:endParaRPr lang="en-GB"/>
          </a:p>
        </p:txBody>
      </p:sp>
      <p:sp>
        <p:nvSpPr>
          <p:cNvPr id="12" name="Freeform 12">
            <a:extLst>
              <a:ext uri="{FF2B5EF4-FFF2-40B4-BE49-F238E27FC236}">
                <a16:creationId xmlns:a16="http://schemas.microsoft.com/office/drawing/2014/main" id="{70912105-3485-2D6F-BB13-4B3E537302F8}"/>
              </a:ext>
            </a:extLst>
          </p:cNvPr>
          <p:cNvSpPr/>
          <p:nvPr/>
        </p:nvSpPr>
        <p:spPr>
          <a:xfrm>
            <a:off x="1143000" y="2673037"/>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TextBox 13">
            <a:extLst>
              <a:ext uri="{FF2B5EF4-FFF2-40B4-BE49-F238E27FC236}">
                <a16:creationId xmlns:a16="http://schemas.microsoft.com/office/drawing/2014/main" id="{6B9068D4-22A0-846D-ECC0-C1730B63306D}"/>
              </a:ext>
            </a:extLst>
          </p:cNvPr>
          <p:cNvSpPr txBox="1"/>
          <p:nvPr/>
        </p:nvSpPr>
        <p:spPr>
          <a:xfrm>
            <a:off x="1792446" y="5753100"/>
            <a:ext cx="7961154" cy="938847"/>
          </a:xfrm>
          <a:prstGeom prst="rect">
            <a:avLst/>
          </a:prstGeom>
        </p:spPr>
        <p:txBody>
          <a:bodyPr wrap="square"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Increased costs for UK companies, loss of business throughout the EU</a:t>
            </a:r>
          </a:p>
        </p:txBody>
      </p:sp>
      <p:sp>
        <p:nvSpPr>
          <p:cNvPr id="14" name="Freeform 14">
            <a:extLst>
              <a:ext uri="{FF2B5EF4-FFF2-40B4-BE49-F238E27FC236}">
                <a16:creationId xmlns:a16="http://schemas.microsoft.com/office/drawing/2014/main" id="{9D7310F2-8E2A-E74E-999E-415173C6E781}"/>
              </a:ext>
            </a:extLst>
          </p:cNvPr>
          <p:cNvSpPr/>
          <p:nvPr/>
        </p:nvSpPr>
        <p:spPr>
          <a:xfrm>
            <a:off x="1084469" y="4484923"/>
            <a:ext cx="365068" cy="378309"/>
          </a:xfrm>
          <a:custGeom>
            <a:avLst/>
            <a:gdLst/>
            <a:ahLst/>
            <a:cxnLst/>
            <a:rect l="l" t="t" r="r" b="b"/>
            <a:pathLst>
              <a:path w="365068" h="378309">
                <a:moveTo>
                  <a:pt x="0" y="0"/>
                </a:moveTo>
                <a:lnTo>
                  <a:pt x="365068" y="0"/>
                </a:lnTo>
                <a:lnTo>
                  <a:pt x="365068" y="378309"/>
                </a:lnTo>
                <a:lnTo>
                  <a:pt x="0" y="3783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grpSp>
        <p:nvGrpSpPr>
          <p:cNvPr id="16" name="Group 16">
            <a:extLst>
              <a:ext uri="{FF2B5EF4-FFF2-40B4-BE49-F238E27FC236}">
                <a16:creationId xmlns:a16="http://schemas.microsoft.com/office/drawing/2014/main" id="{61061BCA-EA0A-D052-F88B-3A4A346B0D41}"/>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8EEC9664-D99F-4CBA-E955-ED9CDF4F4173}"/>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1DC5765A-5D55-607F-8BDA-855A289AEC29}"/>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pic>
        <p:nvPicPr>
          <p:cNvPr id="19" name="Picture 18" descr="A puzzle with flags and a flag">
            <a:extLst>
              <a:ext uri="{FF2B5EF4-FFF2-40B4-BE49-F238E27FC236}">
                <a16:creationId xmlns:a16="http://schemas.microsoft.com/office/drawing/2014/main" id="{68991A4A-DB47-CA30-A10F-1340680CB4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43474" y="2781300"/>
            <a:ext cx="6299200" cy="4724400"/>
          </a:xfrm>
          <a:prstGeom prst="rect">
            <a:avLst/>
          </a:prstGeom>
        </p:spPr>
      </p:pic>
      <p:sp>
        <p:nvSpPr>
          <p:cNvPr id="20" name="TextBox 2"/>
          <p:cNvSpPr txBox="1"/>
          <p:nvPr/>
        </p:nvSpPr>
        <p:spPr>
          <a:xfrm>
            <a:off x="1143000"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The Impact of Brexit</a:t>
            </a:r>
          </a:p>
        </p:txBody>
      </p:sp>
      <p:sp>
        <p:nvSpPr>
          <p:cNvPr id="21" name="TextBox 13"/>
          <p:cNvSpPr txBox="1"/>
          <p:nvPr/>
        </p:nvSpPr>
        <p:spPr>
          <a:xfrm>
            <a:off x="1792446" y="2324100"/>
            <a:ext cx="9107459" cy="2064348"/>
          </a:xfrm>
          <a:prstGeom prst="rect">
            <a:avLst/>
          </a:prstGeom>
        </p:spPr>
        <p:txBody>
          <a:bodyPr wrap="square" lIns="0" tIns="0" rIns="0" bIns="0" rtlCol="0" anchor="t">
            <a:spAutoFit/>
          </a:bodyPr>
          <a:lstStyle/>
          <a:p>
            <a:r>
              <a:rPr lang="en-GB" sz="2683" b="1" dirty="0">
                <a:solidFill>
                  <a:srgbClr val="004D9A"/>
                </a:solidFill>
                <a:latin typeface="Roboto 2 Bold"/>
                <a:ea typeface="Roboto 2 Bold"/>
              </a:rPr>
              <a:t>Since 1st January 2021an Export Health Certificate, Veterinary Inspection and CHED Certificate have been mandatory for exports of UK SPS products to the EU.</a:t>
            </a:r>
          </a:p>
          <a:p>
            <a:endParaRPr lang="en-GB" sz="2683" b="1" dirty="0">
              <a:solidFill>
                <a:srgbClr val="00A5E6"/>
              </a:solidFill>
              <a:latin typeface="Roboto 2 Bold"/>
              <a:ea typeface="Roboto 2 Bold"/>
            </a:endParaRPr>
          </a:p>
          <a:p>
            <a:endParaRPr lang="en-US" sz="2683" dirty="0">
              <a:solidFill>
                <a:srgbClr val="004D9A"/>
              </a:solidFill>
              <a:latin typeface="Roboto 2 Bold"/>
              <a:ea typeface="Roboto 2 Bold"/>
            </a:endParaRPr>
          </a:p>
        </p:txBody>
      </p:sp>
      <p:sp>
        <p:nvSpPr>
          <p:cNvPr id="22" name="TextBox 11">
            <a:extLst>
              <a:ext uri="{FF2B5EF4-FFF2-40B4-BE49-F238E27FC236}">
                <a16:creationId xmlns:a16="http://schemas.microsoft.com/office/drawing/2014/main" id="{2C562096-104A-425B-C642-25F69523A239}"/>
              </a:ext>
            </a:extLst>
          </p:cNvPr>
          <p:cNvSpPr txBox="1"/>
          <p:nvPr/>
        </p:nvSpPr>
        <p:spPr>
          <a:xfrm>
            <a:off x="1736677" y="4204653"/>
            <a:ext cx="8169323" cy="938847"/>
          </a:xfrm>
          <a:prstGeom prst="rect">
            <a:avLst/>
          </a:prstGeom>
        </p:spPr>
        <p:txBody>
          <a:bodyPr wrap="square"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UK export declaration and EU import declaration also required</a:t>
            </a:r>
          </a:p>
        </p:txBody>
      </p:sp>
      <p:pic>
        <p:nvPicPr>
          <p:cNvPr id="2" name="Picture 1">
            <a:extLst>
              <a:ext uri="{FF2B5EF4-FFF2-40B4-BE49-F238E27FC236}">
                <a16:creationId xmlns:a16="http://schemas.microsoft.com/office/drawing/2014/main" id="{C6507D00-14C8-38C7-B38C-A8ECBC5F5635}"/>
              </a:ext>
            </a:extLst>
          </p:cNvPr>
          <p:cNvPicPr>
            <a:picLocks noChangeAspect="1"/>
          </p:cNvPicPr>
          <p:nvPr/>
        </p:nvPicPr>
        <p:blipFill>
          <a:blip r:embed="rId6"/>
          <a:stretch>
            <a:fillRect/>
          </a:stretch>
        </p:blipFill>
        <p:spPr>
          <a:xfrm>
            <a:off x="14819075" y="0"/>
            <a:ext cx="3468925" cy="3127519"/>
          </a:xfrm>
          <a:prstGeom prst="rect">
            <a:avLst/>
          </a:prstGeom>
        </p:spPr>
      </p:pic>
      <p:sp>
        <p:nvSpPr>
          <p:cNvPr id="3" name="TextBox 13">
            <a:extLst>
              <a:ext uri="{FF2B5EF4-FFF2-40B4-BE49-F238E27FC236}">
                <a16:creationId xmlns:a16="http://schemas.microsoft.com/office/drawing/2014/main" id="{58792CF8-9087-B1E7-8D47-A98CF99F04E9}"/>
              </a:ext>
            </a:extLst>
          </p:cNvPr>
          <p:cNvSpPr txBox="1"/>
          <p:nvPr/>
        </p:nvSpPr>
        <p:spPr>
          <a:xfrm>
            <a:off x="1792446" y="7301547"/>
            <a:ext cx="7961154" cy="1426160"/>
          </a:xfrm>
          <a:prstGeom prst="rect">
            <a:avLst/>
          </a:prstGeom>
        </p:spPr>
        <p:txBody>
          <a:bodyPr wrap="square" lIns="0" tIns="0" rIns="0" bIns="0" rtlCol="0" anchor="t">
            <a:spAutoFit/>
          </a:bodyPr>
          <a:lstStyle/>
          <a:p>
            <a:pPr algn="l">
              <a:lnSpc>
                <a:spcPts val="3757"/>
              </a:lnSpc>
            </a:pPr>
            <a:r>
              <a:rPr lang="en-US" sz="2683" b="1" dirty="0">
                <a:solidFill>
                  <a:srgbClr val="004D9A"/>
                </a:solidFill>
                <a:latin typeface="Roboto 2 Bold"/>
                <a:ea typeface="Roboto 2 Bold"/>
                <a:cs typeface="Roboto 2 Bold"/>
                <a:sym typeface="Roboto 2 Bold"/>
              </a:rPr>
              <a:t>BTOM phased in from January 31</a:t>
            </a:r>
            <a:r>
              <a:rPr lang="en-US" sz="2683" b="1" baseline="30000" dirty="0">
                <a:solidFill>
                  <a:srgbClr val="004D9A"/>
                </a:solidFill>
                <a:latin typeface="Roboto 2 Bold"/>
                <a:ea typeface="Roboto 2 Bold"/>
                <a:cs typeface="Roboto 2 Bold"/>
                <a:sym typeface="Roboto 2 Bold"/>
              </a:rPr>
              <a:t>st</a:t>
            </a:r>
            <a:r>
              <a:rPr lang="en-US" sz="2683" b="1" dirty="0">
                <a:solidFill>
                  <a:srgbClr val="004D9A"/>
                </a:solidFill>
                <a:latin typeface="Roboto 2 Bold"/>
                <a:ea typeface="Roboto 2 Bold"/>
                <a:cs typeface="Roboto 2 Bold"/>
                <a:sym typeface="Roboto 2 Bold"/>
              </a:rPr>
              <a:t> 2024 for EU to UK SPS products requiring EU businesses to produce </a:t>
            </a:r>
          </a:p>
        </p:txBody>
      </p:sp>
      <p:sp>
        <p:nvSpPr>
          <p:cNvPr id="4" name="Freeform 6">
            <a:extLst>
              <a:ext uri="{FF2B5EF4-FFF2-40B4-BE49-F238E27FC236}">
                <a16:creationId xmlns:a16="http://schemas.microsoft.com/office/drawing/2014/main" id="{5845BC8F-CCED-24AA-89B0-255425C28748}"/>
              </a:ext>
            </a:extLst>
          </p:cNvPr>
          <p:cNvSpPr/>
          <p:nvPr/>
        </p:nvSpPr>
        <p:spPr>
          <a:xfrm>
            <a:off x="1158932" y="7355991"/>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Tree>
    <p:extLst>
      <p:ext uri="{BB962C8B-B14F-4D97-AF65-F5344CB8AC3E}">
        <p14:creationId xmlns:p14="http://schemas.microsoft.com/office/powerpoint/2010/main" val="235060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816CD-A60A-C8C1-3BA4-209B49D7F2F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47F9093-012D-4733-AD8C-2CEEF98D1E88}"/>
              </a:ext>
            </a:extLst>
          </p:cNvPr>
          <p:cNvSpPr txBox="1"/>
          <p:nvPr/>
        </p:nvSpPr>
        <p:spPr>
          <a:xfrm>
            <a:off x="1420861" y="1009650"/>
            <a:ext cx="9399539" cy="852805"/>
          </a:xfrm>
          <a:prstGeom prst="rect">
            <a:avLst/>
          </a:prstGeom>
        </p:spPr>
        <p:txBody>
          <a:bodyPr lIns="0" tIns="0" rIns="0" bIns="0" rtlCol="0" anchor="t">
            <a:spAutoFit/>
          </a:bodyPr>
          <a:lstStyle/>
          <a:p>
            <a:pPr algn="l">
              <a:lnSpc>
                <a:spcPts val="6709"/>
              </a:lnSpc>
            </a:pPr>
            <a:r>
              <a:rPr lang="en-US" sz="5499">
                <a:solidFill>
                  <a:srgbClr val="004D9A"/>
                </a:solidFill>
                <a:latin typeface="Roboto 1"/>
                <a:ea typeface="Roboto 1"/>
                <a:cs typeface="Roboto 1"/>
                <a:sym typeface="Roboto 1"/>
              </a:rPr>
              <a:t>The SPS Announcement</a:t>
            </a:r>
            <a:endParaRPr lang="en-US" sz="5499" dirty="0">
              <a:solidFill>
                <a:srgbClr val="004D9A"/>
              </a:solidFill>
              <a:latin typeface="Roboto 1"/>
              <a:ea typeface="Roboto 1"/>
              <a:cs typeface="Roboto 1"/>
              <a:sym typeface="Roboto 1"/>
            </a:endParaRPr>
          </a:p>
        </p:txBody>
      </p:sp>
      <p:sp>
        <p:nvSpPr>
          <p:cNvPr id="10" name="Freeform 10">
            <a:extLst>
              <a:ext uri="{FF2B5EF4-FFF2-40B4-BE49-F238E27FC236}">
                <a16:creationId xmlns:a16="http://schemas.microsoft.com/office/drawing/2014/main" id="{E8DCBDFA-97E3-ABBB-8A2E-55F81158646A}"/>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D136DE29-428B-5107-0F5D-81784A860FAC}"/>
              </a:ext>
            </a:extLst>
          </p:cNvPr>
          <p:cNvSpPr txBox="1"/>
          <p:nvPr/>
        </p:nvSpPr>
        <p:spPr>
          <a:xfrm>
            <a:off x="2039928" y="2476500"/>
            <a:ext cx="9542472" cy="1477328"/>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19</a:t>
            </a:r>
            <a:r>
              <a:rPr lang="en-GB" sz="3200" baseline="30000" dirty="0">
                <a:solidFill>
                  <a:srgbClr val="00A5E6"/>
                </a:solidFill>
                <a:latin typeface="Roboto 2 Bold"/>
                <a:ea typeface="Roboto 2 Bold"/>
              </a:rPr>
              <a:t>th</a:t>
            </a:r>
            <a:r>
              <a:rPr lang="en-GB" sz="3200" dirty="0">
                <a:solidFill>
                  <a:srgbClr val="00A5E6"/>
                </a:solidFill>
                <a:latin typeface="Roboto 2 Bold"/>
                <a:ea typeface="Roboto 2 Bold"/>
              </a:rPr>
              <a:t> May UK Government announced that exploratory talks with the EU had taken place, with a view to strengthening bilateral UK-EU cooperation:</a:t>
            </a:r>
            <a:endParaRPr lang="en-GB" sz="2683"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9AED9575-2FE0-7762-234F-4D3B4F657F3B}"/>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7F9D6143-B3FF-6F9C-1521-4D919AE025E2}"/>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4AE6CE7C-A720-95C3-94F9-02E4434B7E84}"/>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4" name="Freeform 12">
            <a:extLst>
              <a:ext uri="{FF2B5EF4-FFF2-40B4-BE49-F238E27FC236}">
                <a16:creationId xmlns:a16="http://schemas.microsoft.com/office/drawing/2014/main" id="{F0880F18-4491-D834-57BF-E40BF1B3AEFA}"/>
              </a:ext>
            </a:extLst>
          </p:cNvPr>
          <p:cNvSpPr/>
          <p:nvPr/>
        </p:nvSpPr>
        <p:spPr>
          <a:xfrm>
            <a:off x="1420861" y="2545729"/>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11">
            <a:extLst>
              <a:ext uri="{FF2B5EF4-FFF2-40B4-BE49-F238E27FC236}">
                <a16:creationId xmlns:a16="http://schemas.microsoft.com/office/drawing/2014/main" id="{593B5089-5A36-C18F-7B4B-EBC8DA345F62}"/>
              </a:ext>
            </a:extLst>
          </p:cNvPr>
          <p:cNvSpPr txBox="1"/>
          <p:nvPr/>
        </p:nvSpPr>
        <p:spPr>
          <a:xfrm>
            <a:off x="3124200" y="4381500"/>
            <a:ext cx="9866193" cy="2492990"/>
          </a:xfrm>
          <a:prstGeom prst="rect">
            <a:avLst/>
          </a:prstGeom>
        </p:spPr>
        <p:txBody>
          <a:bodyPr wrap="square" lIns="0" tIns="0" rIns="0" bIns="0" rtlCol="0" anchor="t">
            <a:spAutoFit/>
          </a:bodyPr>
          <a:lstStyle/>
          <a:p>
            <a:pPr algn="l"/>
            <a:r>
              <a:rPr lang="en-US" sz="5400" b="1" dirty="0">
                <a:solidFill>
                  <a:schemeClr val="bg1">
                    <a:lumMod val="75000"/>
                  </a:schemeClr>
                </a:solidFill>
                <a:latin typeface="Bahnschrift SemiCondensed" panose="020B0502040204020203" pitchFamily="34" charset="0"/>
                <a:ea typeface="Roboto 2 Bold"/>
                <a:sym typeface="Roboto 2 Bold"/>
              </a:rPr>
              <a:t>“Renewed agenda for European Union – United Kingdom cooperation Common Understanding”</a:t>
            </a:r>
          </a:p>
        </p:txBody>
      </p:sp>
      <p:sp>
        <p:nvSpPr>
          <p:cNvPr id="3" name="Freeform 6">
            <a:extLst>
              <a:ext uri="{FF2B5EF4-FFF2-40B4-BE49-F238E27FC236}">
                <a16:creationId xmlns:a16="http://schemas.microsoft.com/office/drawing/2014/main" id="{9CF933C7-7F32-2679-3304-AF88E3AC0633}"/>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Tree>
    <p:extLst>
      <p:ext uri="{BB962C8B-B14F-4D97-AF65-F5344CB8AC3E}">
        <p14:creationId xmlns:p14="http://schemas.microsoft.com/office/powerpoint/2010/main" val="359784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C445D-B0CF-E616-D70B-58A43097CEB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D54FE2D-C217-86D9-B7CD-CD858F689C4E}"/>
              </a:ext>
            </a:extLst>
          </p:cNvPr>
          <p:cNvSpPr txBox="1"/>
          <p:nvPr/>
        </p:nvSpPr>
        <p:spPr>
          <a:xfrm>
            <a:off x="1420861"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The SPS Agreement</a:t>
            </a:r>
          </a:p>
        </p:txBody>
      </p:sp>
      <p:sp>
        <p:nvSpPr>
          <p:cNvPr id="10" name="Freeform 10">
            <a:extLst>
              <a:ext uri="{FF2B5EF4-FFF2-40B4-BE49-F238E27FC236}">
                <a16:creationId xmlns:a16="http://schemas.microsoft.com/office/drawing/2014/main" id="{3AC06C17-CDD2-775F-1A26-1134A8EDC289}"/>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24B6221B-DC82-0BFC-F715-9BB1984B2518}"/>
              </a:ext>
            </a:extLst>
          </p:cNvPr>
          <p:cNvSpPr txBox="1"/>
          <p:nvPr/>
        </p:nvSpPr>
        <p:spPr>
          <a:xfrm>
            <a:off x="2039928" y="2476500"/>
            <a:ext cx="8505642" cy="984885"/>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Section IV “Strengthening our economies while protecting our planet and its resources”</a:t>
            </a:r>
            <a:endParaRPr lang="en-GB" sz="2683"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1B4A6228-9C80-21AC-49A8-4463D3312479}"/>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E137C8A1-C182-D5B6-C2B5-5D9D41DFC701}"/>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76676A37-1144-1B6C-B429-0D204328712D}"/>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4" name="Freeform 12">
            <a:extLst>
              <a:ext uri="{FF2B5EF4-FFF2-40B4-BE49-F238E27FC236}">
                <a16:creationId xmlns:a16="http://schemas.microsoft.com/office/drawing/2014/main" id="{F66F3959-AFF8-2192-A6BF-246D0DF71A5D}"/>
              </a:ext>
            </a:extLst>
          </p:cNvPr>
          <p:cNvSpPr/>
          <p:nvPr/>
        </p:nvSpPr>
        <p:spPr>
          <a:xfrm>
            <a:off x="1420861" y="2545729"/>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11">
            <a:extLst>
              <a:ext uri="{FF2B5EF4-FFF2-40B4-BE49-F238E27FC236}">
                <a16:creationId xmlns:a16="http://schemas.microsoft.com/office/drawing/2014/main" id="{E1E6D1BE-0114-F6F9-B362-346DDB2A5E50}"/>
              </a:ext>
            </a:extLst>
          </p:cNvPr>
          <p:cNvSpPr txBox="1"/>
          <p:nvPr/>
        </p:nvSpPr>
        <p:spPr>
          <a:xfrm>
            <a:off x="2667001" y="5242193"/>
            <a:ext cx="10972799" cy="2031325"/>
          </a:xfrm>
          <a:prstGeom prst="rect">
            <a:avLst/>
          </a:prstGeom>
        </p:spPr>
        <p:txBody>
          <a:bodyPr wrap="square" lIns="0" tIns="0" rIns="0" bIns="0" rtlCol="0" anchor="t">
            <a:spAutoFit/>
          </a:bodyPr>
          <a:lstStyle/>
          <a:p>
            <a:pPr algn="l"/>
            <a:r>
              <a:rPr lang="en-US" sz="4400" b="1" dirty="0">
                <a:solidFill>
                  <a:schemeClr val="bg1">
                    <a:lumMod val="75000"/>
                  </a:schemeClr>
                </a:solidFill>
                <a:latin typeface="Bahnschrift SemiCondensed" panose="020B0502040204020203" pitchFamily="34" charset="0"/>
                <a:ea typeface="Roboto 2 Bold"/>
                <a:sym typeface="Roboto 2 Bold"/>
              </a:rPr>
              <a:t>“Common Sanitary and Phytosanitary Area by way of a European Union-United Kingdom Sanitary &amp; Phytosanitary Agreement”</a:t>
            </a:r>
          </a:p>
        </p:txBody>
      </p:sp>
      <p:sp>
        <p:nvSpPr>
          <p:cNvPr id="3" name="Freeform 6">
            <a:extLst>
              <a:ext uri="{FF2B5EF4-FFF2-40B4-BE49-F238E27FC236}">
                <a16:creationId xmlns:a16="http://schemas.microsoft.com/office/drawing/2014/main" id="{5E43671C-B92D-7C88-1727-4BF32B5017DB}"/>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4" name="TextBox 13">
            <a:extLst>
              <a:ext uri="{FF2B5EF4-FFF2-40B4-BE49-F238E27FC236}">
                <a16:creationId xmlns:a16="http://schemas.microsoft.com/office/drawing/2014/main" id="{0AA5802A-E210-11D1-5D09-65127676CBC6}"/>
              </a:ext>
            </a:extLst>
          </p:cNvPr>
          <p:cNvSpPr txBox="1"/>
          <p:nvPr/>
        </p:nvSpPr>
        <p:spPr>
          <a:xfrm>
            <a:off x="2039928" y="3984168"/>
            <a:ext cx="16095672" cy="492443"/>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Paragraphs 23 to 33 cover a proposed </a:t>
            </a:r>
            <a:r>
              <a:rPr lang="en-GB" sz="3200" b="1" dirty="0">
                <a:solidFill>
                  <a:srgbClr val="004D9A"/>
                </a:solidFill>
                <a:latin typeface="Roboto 2 Bold"/>
                <a:ea typeface="Roboto 2 Bold"/>
              </a:rPr>
              <a:t>Sanitary &amp; Phytosanitary Agreement</a:t>
            </a:r>
            <a:endParaRPr lang="en-GB" sz="2683" b="1" dirty="0">
              <a:solidFill>
                <a:srgbClr val="004D9A"/>
              </a:solidFill>
              <a:latin typeface="Roboto 2 Bold"/>
              <a:ea typeface="Roboto 2 Bold"/>
            </a:endParaRPr>
          </a:p>
        </p:txBody>
      </p:sp>
      <p:sp>
        <p:nvSpPr>
          <p:cNvPr id="5" name="Freeform 12">
            <a:extLst>
              <a:ext uri="{FF2B5EF4-FFF2-40B4-BE49-F238E27FC236}">
                <a16:creationId xmlns:a16="http://schemas.microsoft.com/office/drawing/2014/main" id="{425289A9-AFCA-B2CC-4A7E-D9C05A0CE4C9}"/>
              </a:ext>
            </a:extLst>
          </p:cNvPr>
          <p:cNvSpPr/>
          <p:nvPr/>
        </p:nvSpPr>
        <p:spPr>
          <a:xfrm>
            <a:off x="1447800" y="4079391"/>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extLst>
      <p:ext uri="{BB962C8B-B14F-4D97-AF65-F5344CB8AC3E}">
        <p14:creationId xmlns:p14="http://schemas.microsoft.com/office/powerpoint/2010/main" val="228563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AF50-E598-A571-7D3B-417B7FFAF6A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D0A924C8-F04B-015D-87E6-829852414D23}"/>
              </a:ext>
            </a:extLst>
          </p:cNvPr>
          <p:cNvSpPr txBox="1"/>
          <p:nvPr/>
        </p:nvSpPr>
        <p:spPr>
          <a:xfrm>
            <a:off x="1420861"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The SPS Agreement</a:t>
            </a:r>
          </a:p>
        </p:txBody>
      </p:sp>
      <p:sp>
        <p:nvSpPr>
          <p:cNvPr id="10" name="Freeform 10">
            <a:extLst>
              <a:ext uri="{FF2B5EF4-FFF2-40B4-BE49-F238E27FC236}">
                <a16:creationId xmlns:a16="http://schemas.microsoft.com/office/drawing/2014/main" id="{E31EC71B-5CBA-42C8-3B45-6173176664B2}"/>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8C165E75-0D5D-C08D-22F7-9EBF4AE685BA}"/>
              </a:ext>
            </a:extLst>
          </p:cNvPr>
          <p:cNvSpPr txBox="1"/>
          <p:nvPr/>
        </p:nvSpPr>
        <p:spPr>
          <a:xfrm>
            <a:off x="2039928" y="2476500"/>
            <a:ext cx="8505642" cy="492443"/>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Paragraph 25 :</a:t>
            </a:r>
            <a:endParaRPr lang="en-GB" sz="2683"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A62E2F72-9FCC-B3C9-3D35-FA14BF0AA2E3}"/>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EAFE331B-5A4D-E5BA-C09F-9DBAF0CC994E}"/>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DBE176CF-DDD9-BD78-F8E0-CADFA2ADB499}"/>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4" name="Freeform 12">
            <a:extLst>
              <a:ext uri="{FF2B5EF4-FFF2-40B4-BE49-F238E27FC236}">
                <a16:creationId xmlns:a16="http://schemas.microsoft.com/office/drawing/2014/main" id="{7AA51965-C66E-DE67-D9E0-393B29B70633}"/>
              </a:ext>
            </a:extLst>
          </p:cNvPr>
          <p:cNvSpPr/>
          <p:nvPr/>
        </p:nvSpPr>
        <p:spPr>
          <a:xfrm>
            <a:off x="1420861" y="2545729"/>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4" name="TextBox 11">
            <a:extLst>
              <a:ext uri="{FF2B5EF4-FFF2-40B4-BE49-F238E27FC236}">
                <a16:creationId xmlns:a16="http://schemas.microsoft.com/office/drawing/2014/main" id="{F440B863-B273-2483-4134-89CBD5E2C870}"/>
              </a:ext>
            </a:extLst>
          </p:cNvPr>
          <p:cNvSpPr txBox="1"/>
          <p:nvPr/>
        </p:nvSpPr>
        <p:spPr>
          <a:xfrm>
            <a:off x="5189561" y="2370534"/>
            <a:ext cx="11879239" cy="3077766"/>
          </a:xfrm>
          <a:prstGeom prst="rect">
            <a:avLst/>
          </a:prstGeom>
        </p:spPr>
        <p:txBody>
          <a:bodyPr wrap="square" lIns="0" tIns="0" rIns="0" bIns="0" rtlCol="0" anchor="t">
            <a:spAutoFit/>
          </a:bodyPr>
          <a:lstStyle/>
          <a:p>
            <a:pPr algn="l"/>
            <a:r>
              <a:rPr lang="en-US" sz="4000" b="1" dirty="0">
                <a:solidFill>
                  <a:schemeClr val="bg1">
                    <a:lumMod val="75000"/>
                  </a:schemeClr>
                </a:solidFill>
                <a:latin typeface="Bahnschrift SemiCondensed" panose="020B0502040204020203" pitchFamily="34" charset="0"/>
                <a:ea typeface="Roboto 2 Bold"/>
                <a:sym typeface="Roboto 2 Bold"/>
              </a:rPr>
              <a:t>“This would result in the vast majority of movements of animals, animal products, plants and plant products between Great Britain and the European Union being undertaken without the certificates or controls currently required”</a:t>
            </a:r>
          </a:p>
        </p:txBody>
      </p:sp>
      <p:sp>
        <p:nvSpPr>
          <p:cNvPr id="3" name="Freeform 6">
            <a:extLst>
              <a:ext uri="{FF2B5EF4-FFF2-40B4-BE49-F238E27FC236}">
                <a16:creationId xmlns:a16="http://schemas.microsoft.com/office/drawing/2014/main" id="{7DF502D2-7C84-AB50-D9BC-ABA1D932524C}"/>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6" name="Freeform 12">
            <a:extLst>
              <a:ext uri="{FF2B5EF4-FFF2-40B4-BE49-F238E27FC236}">
                <a16:creationId xmlns:a16="http://schemas.microsoft.com/office/drawing/2014/main" id="{C32D5B6C-59CF-605F-30A9-6B3E5535431C}"/>
              </a:ext>
            </a:extLst>
          </p:cNvPr>
          <p:cNvSpPr/>
          <p:nvPr/>
        </p:nvSpPr>
        <p:spPr>
          <a:xfrm>
            <a:off x="1387532" y="5892013"/>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13">
            <a:extLst>
              <a:ext uri="{FF2B5EF4-FFF2-40B4-BE49-F238E27FC236}">
                <a16:creationId xmlns:a16="http://schemas.microsoft.com/office/drawing/2014/main" id="{AE836EBD-CDA8-8E8E-CF05-3578D44C2EF2}"/>
              </a:ext>
            </a:extLst>
          </p:cNvPr>
          <p:cNvSpPr txBox="1"/>
          <p:nvPr/>
        </p:nvSpPr>
        <p:spPr>
          <a:xfrm>
            <a:off x="2005809" y="5813100"/>
            <a:ext cx="8505642" cy="492443"/>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Paragraph 26 :</a:t>
            </a:r>
            <a:endParaRPr lang="en-GB" sz="2683" dirty="0">
              <a:solidFill>
                <a:srgbClr val="00A5E6"/>
              </a:solidFill>
              <a:latin typeface="Roboto 2 Bold"/>
              <a:ea typeface="Roboto 2 Bold"/>
            </a:endParaRPr>
          </a:p>
        </p:txBody>
      </p:sp>
      <p:sp>
        <p:nvSpPr>
          <p:cNvPr id="8" name="TextBox 11">
            <a:extLst>
              <a:ext uri="{FF2B5EF4-FFF2-40B4-BE49-F238E27FC236}">
                <a16:creationId xmlns:a16="http://schemas.microsoft.com/office/drawing/2014/main" id="{097B4AD7-7F2E-2E1E-AF43-B6D0B49CB23E}"/>
              </a:ext>
            </a:extLst>
          </p:cNvPr>
          <p:cNvSpPr txBox="1"/>
          <p:nvPr/>
        </p:nvSpPr>
        <p:spPr>
          <a:xfrm>
            <a:off x="5181600" y="5729287"/>
            <a:ext cx="11642668" cy="2462213"/>
          </a:xfrm>
          <a:prstGeom prst="rect">
            <a:avLst/>
          </a:prstGeom>
        </p:spPr>
        <p:txBody>
          <a:bodyPr wrap="square" lIns="0" tIns="0" rIns="0" bIns="0" rtlCol="0" anchor="t">
            <a:spAutoFit/>
          </a:bodyPr>
          <a:lstStyle/>
          <a:p>
            <a:pPr algn="l"/>
            <a:r>
              <a:rPr lang="en-US" sz="4000" b="1" dirty="0">
                <a:solidFill>
                  <a:schemeClr val="bg1">
                    <a:lumMod val="75000"/>
                  </a:schemeClr>
                </a:solidFill>
                <a:latin typeface="Bahnschrift SemiCondensed" panose="020B0502040204020203" pitchFamily="34" charset="0"/>
                <a:ea typeface="Roboto 2 Bold"/>
                <a:sym typeface="Roboto 2 Bold"/>
              </a:rPr>
              <a:t>“The SPS agreement should cover sanitary, phytosanitary, food safety and general consumer protection rules applicable to the production, distribution and consumption of agrifood products”</a:t>
            </a:r>
          </a:p>
        </p:txBody>
      </p:sp>
    </p:spTree>
    <p:extLst>
      <p:ext uri="{BB962C8B-B14F-4D97-AF65-F5344CB8AC3E}">
        <p14:creationId xmlns:p14="http://schemas.microsoft.com/office/powerpoint/2010/main" val="152731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7E3D-3DA7-C2EB-D3BF-57304F2D9EC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99AAB0CF-BBA7-2BDB-8514-51013F2399C0}"/>
              </a:ext>
            </a:extLst>
          </p:cNvPr>
          <p:cNvSpPr txBox="1"/>
          <p:nvPr/>
        </p:nvSpPr>
        <p:spPr>
          <a:xfrm>
            <a:off x="1420861" y="1009650"/>
            <a:ext cx="9399539" cy="852805"/>
          </a:xfrm>
          <a:prstGeom prst="rect">
            <a:avLst/>
          </a:prstGeom>
        </p:spPr>
        <p:txBody>
          <a:bodyPr lIns="0" tIns="0" rIns="0" bIns="0" rtlCol="0" anchor="t">
            <a:spAutoFit/>
          </a:bodyPr>
          <a:lstStyle/>
          <a:p>
            <a:pPr algn="l">
              <a:lnSpc>
                <a:spcPts val="6709"/>
              </a:lnSpc>
            </a:pPr>
            <a:r>
              <a:rPr lang="en-US" sz="5499" dirty="0">
                <a:solidFill>
                  <a:srgbClr val="004D9A"/>
                </a:solidFill>
                <a:latin typeface="Roboto 1"/>
                <a:ea typeface="Roboto 1"/>
                <a:cs typeface="Roboto 1"/>
                <a:sym typeface="Roboto 1"/>
              </a:rPr>
              <a:t>Implications </a:t>
            </a:r>
          </a:p>
        </p:txBody>
      </p:sp>
      <p:sp>
        <p:nvSpPr>
          <p:cNvPr id="10" name="Freeform 10">
            <a:extLst>
              <a:ext uri="{FF2B5EF4-FFF2-40B4-BE49-F238E27FC236}">
                <a16:creationId xmlns:a16="http://schemas.microsoft.com/office/drawing/2014/main" id="{699749FF-37AF-3EBB-F7ED-212834B2E5EF}"/>
              </a:ext>
            </a:extLst>
          </p:cNvPr>
          <p:cNvSpPr/>
          <p:nvPr/>
        </p:nvSpPr>
        <p:spPr>
          <a:xfrm>
            <a:off x="14944121" y="9052267"/>
            <a:ext cx="2535794" cy="412066"/>
          </a:xfrm>
          <a:custGeom>
            <a:avLst/>
            <a:gdLst/>
            <a:ahLst/>
            <a:cxnLst/>
            <a:rect l="l" t="t" r="r" b="b"/>
            <a:pathLst>
              <a:path w="2535794" h="412066">
                <a:moveTo>
                  <a:pt x="0" y="0"/>
                </a:moveTo>
                <a:lnTo>
                  <a:pt x="2535793" y="0"/>
                </a:lnTo>
                <a:lnTo>
                  <a:pt x="2535793" y="412066"/>
                </a:lnTo>
                <a:lnTo>
                  <a:pt x="0" y="412066"/>
                </a:lnTo>
                <a:lnTo>
                  <a:pt x="0" y="0"/>
                </a:lnTo>
                <a:close/>
              </a:path>
            </a:pathLst>
          </a:custGeom>
          <a:blipFill>
            <a:blip r:embed="rId2"/>
            <a:stretch>
              <a:fillRect/>
            </a:stretch>
          </a:blipFill>
        </p:spPr>
        <p:txBody>
          <a:bodyPr/>
          <a:lstStyle/>
          <a:p>
            <a:endParaRPr lang="en-GB"/>
          </a:p>
        </p:txBody>
      </p:sp>
      <p:sp>
        <p:nvSpPr>
          <p:cNvPr id="13" name="TextBox 13">
            <a:extLst>
              <a:ext uri="{FF2B5EF4-FFF2-40B4-BE49-F238E27FC236}">
                <a16:creationId xmlns:a16="http://schemas.microsoft.com/office/drawing/2014/main" id="{F6BFF1B4-6FC1-B4A8-3FE6-BFDDB4725CE4}"/>
              </a:ext>
            </a:extLst>
          </p:cNvPr>
          <p:cNvSpPr txBox="1"/>
          <p:nvPr/>
        </p:nvSpPr>
        <p:spPr>
          <a:xfrm>
            <a:off x="2064797" y="3785164"/>
            <a:ext cx="13368404" cy="492443"/>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Reduced admin burden, faster &amp; more efficient supply chain</a:t>
            </a:r>
            <a:endParaRPr lang="en-GB" sz="2683" b="1" dirty="0">
              <a:solidFill>
                <a:srgbClr val="00A5E6"/>
              </a:solidFill>
              <a:latin typeface="Roboto 2 Bold"/>
              <a:ea typeface="Roboto 2 Bold"/>
            </a:endParaRPr>
          </a:p>
        </p:txBody>
      </p:sp>
      <p:grpSp>
        <p:nvGrpSpPr>
          <p:cNvPr id="16" name="Group 16">
            <a:extLst>
              <a:ext uri="{FF2B5EF4-FFF2-40B4-BE49-F238E27FC236}">
                <a16:creationId xmlns:a16="http://schemas.microsoft.com/office/drawing/2014/main" id="{8CBE6023-1EFA-0342-8FA3-B285DCAAB410}"/>
              </a:ext>
            </a:extLst>
          </p:cNvPr>
          <p:cNvGrpSpPr/>
          <p:nvPr/>
        </p:nvGrpSpPr>
        <p:grpSpPr>
          <a:xfrm>
            <a:off x="-232336" y="-371072"/>
            <a:ext cx="451411" cy="11150399"/>
            <a:chOff x="0" y="0"/>
            <a:chExt cx="118890" cy="2936731"/>
          </a:xfrm>
        </p:grpSpPr>
        <p:sp>
          <p:nvSpPr>
            <p:cNvPr id="17" name="Freeform 17">
              <a:extLst>
                <a:ext uri="{FF2B5EF4-FFF2-40B4-BE49-F238E27FC236}">
                  <a16:creationId xmlns:a16="http://schemas.microsoft.com/office/drawing/2014/main" id="{B7E92C77-FEFE-10EE-AFB9-3AE2660D7B1B}"/>
                </a:ext>
              </a:extLst>
            </p:cNvPr>
            <p:cNvSpPr/>
            <p:nvPr/>
          </p:nvSpPr>
          <p:spPr>
            <a:xfrm>
              <a:off x="0" y="0"/>
              <a:ext cx="118890" cy="2936730"/>
            </a:xfrm>
            <a:custGeom>
              <a:avLst/>
              <a:gdLst/>
              <a:ahLst/>
              <a:cxnLst/>
              <a:rect l="l" t="t" r="r" b="b"/>
              <a:pathLst>
                <a:path w="118890" h="2936730">
                  <a:moveTo>
                    <a:pt x="59445" y="0"/>
                  </a:moveTo>
                  <a:lnTo>
                    <a:pt x="59445" y="0"/>
                  </a:lnTo>
                  <a:cubicBezTo>
                    <a:pt x="92276" y="0"/>
                    <a:pt x="118890" y="26614"/>
                    <a:pt x="118890" y="59445"/>
                  </a:cubicBezTo>
                  <a:lnTo>
                    <a:pt x="118890" y="2877285"/>
                  </a:lnTo>
                  <a:cubicBezTo>
                    <a:pt x="118890" y="2910116"/>
                    <a:pt x="92276" y="2936730"/>
                    <a:pt x="59445" y="2936730"/>
                  </a:cubicBezTo>
                  <a:lnTo>
                    <a:pt x="59445" y="2936730"/>
                  </a:lnTo>
                  <a:cubicBezTo>
                    <a:pt x="26614" y="2936730"/>
                    <a:pt x="0" y="2910116"/>
                    <a:pt x="0" y="2877285"/>
                  </a:cubicBezTo>
                  <a:lnTo>
                    <a:pt x="0" y="59445"/>
                  </a:lnTo>
                  <a:cubicBezTo>
                    <a:pt x="0" y="26614"/>
                    <a:pt x="26614" y="0"/>
                    <a:pt x="59445" y="0"/>
                  </a:cubicBezTo>
                  <a:close/>
                </a:path>
              </a:pathLst>
            </a:custGeom>
            <a:gradFill rotWithShape="1">
              <a:gsLst>
                <a:gs pos="0">
                  <a:srgbClr val="00A5E6">
                    <a:alpha val="100000"/>
                  </a:srgbClr>
                </a:gs>
                <a:gs pos="100000">
                  <a:srgbClr val="283C87">
                    <a:alpha val="100000"/>
                  </a:srgbClr>
                </a:gs>
              </a:gsLst>
              <a:lin ang="5400000"/>
            </a:gradFill>
          </p:spPr>
          <p:txBody>
            <a:bodyPr/>
            <a:lstStyle/>
            <a:p>
              <a:endParaRPr lang="en-GB"/>
            </a:p>
          </p:txBody>
        </p:sp>
        <p:sp>
          <p:nvSpPr>
            <p:cNvPr id="18" name="TextBox 18">
              <a:extLst>
                <a:ext uri="{FF2B5EF4-FFF2-40B4-BE49-F238E27FC236}">
                  <a16:creationId xmlns:a16="http://schemas.microsoft.com/office/drawing/2014/main" id="{1C35CFB9-4A74-1B33-BB99-B0B7824DB03D}"/>
                </a:ext>
              </a:extLst>
            </p:cNvPr>
            <p:cNvSpPr txBox="1"/>
            <p:nvPr/>
          </p:nvSpPr>
          <p:spPr>
            <a:xfrm>
              <a:off x="0" y="-123825"/>
              <a:ext cx="118890" cy="3060556"/>
            </a:xfrm>
            <a:prstGeom prst="rect">
              <a:avLst/>
            </a:prstGeom>
          </p:spPr>
          <p:txBody>
            <a:bodyPr lIns="50800" tIns="50800" rIns="50800" bIns="50800" rtlCol="0" anchor="ctr"/>
            <a:lstStyle/>
            <a:p>
              <a:pPr algn="ctr">
                <a:lnSpc>
                  <a:spcPts val="3352"/>
                </a:lnSpc>
              </a:pPr>
              <a:endParaRPr/>
            </a:p>
          </p:txBody>
        </p:sp>
      </p:grpSp>
      <p:sp>
        <p:nvSpPr>
          <p:cNvPr id="14" name="Freeform 12">
            <a:extLst>
              <a:ext uri="{FF2B5EF4-FFF2-40B4-BE49-F238E27FC236}">
                <a16:creationId xmlns:a16="http://schemas.microsoft.com/office/drawing/2014/main" id="{2792C2DB-24AE-A2A2-2D6E-406CEAD7D9CE}"/>
              </a:ext>
            </a:extLst>
          </p:cNvPr>
          <p:cNvSpPr/>
          <p:nvPr/>
        </p:nvSpPr>
        <p:spPr>
          <a:xfrm>
            <a:off x="1420861" y="2419537"/>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5" name="TextBox 13">
            <a:extLst>
              <a:ext uri="{FF2B5EF4-FFF2-40B4-BE49-F238E27FC236}">
                <a16:creationId xmlns:a16="http://schemas.microsoft.com/office/drawing/2014/main" id="{9B4E695E-4E39-3B1E-1201-4B22842E6E66}"/>
              </a:ext>
            </a:extLst>
          </p:cNvPr>
          <p:cNvSpPr txBox="1"/>
          <p:nvPr/>
        </p:nvSpPr>
        <p:spPr>
          <a:xfrm>
            <a:off x="2039928" y="2300636"/>
            <a:ext cx="13396738" cy="1397755"/>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Remove the need for EHC, Vet inspections and CHEDs, thereby reducing costs</a:t>
            </a:r>
          </a:p>
          <a:p>
            <a:endParaRPr lang="en-GB" sz="2683" b="1" dirty="0">
              <a:solidFill>
                <a:srgbClr val="00A5E6"/>
              </a:solidFill>
              <a:latin typeface="Roboto 2 Bold"/>
              <a:ea typeface="Roboto 2 Bold"/>
            </a:endParaRPr>
          </a:p>
        </p:txBody>
      </p:sp>
      <p:sp>
        <p:nvSpPr>
          <p:cNvPr id="21" name="TextBox 13">
            <a:extLst>
              <a:ext uri="{FF2B5EF4-FFF2-40B4-BE49-F238E27FC236}">
                <a16:creationId xmlns:a16="http://schemas.microsoft.com/office/drawing/2014/main" id="{93321963-7A2F-7D7F-0A0E-D13EF51A9523}"/>
              </a:ext>
            </a:extLst>
          </p:cNvPr>
          <p:cNvSpPr txBox="1"/>
          <p:nvPr/>
        </p:nvSpPr>
        <p:spPr>
          <a:xfrm>
            <a:off x="2067322" y="4769888"/>
            <a:ext cx="8505642" cy="905312"/>
          </a:xfrm>
          <a:prstGeom prst="rect">
            <a:avLst/>
          </a:prstGeom>
        </p:spPr>
        <p:txBody>
          <a:bodyPr wrap="square" lIns="0" tIns="0" rIns="0" bIns="0" rtlCol="0" anchor="t">
            <a:spAutoFit/>
          </a:bodyPr>
          <a:lstStyle/>
          <a:p>
            <a:r>
              <a:rPr lang="en-GB" sz="3200" b="1" dirty="0">
                <a:solidFill>
                  <a:srgbClr val="00A5E6"/>
                </a:solidFill>
                <a:latin typeface="Roboto 2 Bold"/>
                <a:ea typeface="Roboto 2 Bold"/>
              </a:rPr>
              <a:t>Faster time to market for fresh produce</a:t>
            </a:r>
          </a:p>
          <a:p>
            <a:endParaRPr lang="en-GB" sz="2683" b="1" dirty="0">
              <a:solidFill>
                <a:srgbClr val="00A5E6"/>
              </a:solidFill>
              <a:latin typeface="Roboto 2 Bold"/>
              <a:ea typeface="Roboto 2 Bold"/>
            </a:endParaRPr>
          </a:p>
        </p:txBody>
      </p:sp>
      <p:sp>
        <p:nvSpPr>
          <p:cNvPr id="22" name="Freeform 12">
            <a:extLst>
              <a:ext uri="{FF2B5EF4-FFF2-40B4-BE49-F238E27FC236}">
                <a16:creationId xmlns:a16="http://schemas.microsoft.com/office/drawing/2014/main" id="{379312F6-7D4B-E66D-7185-585EE4A3FD39}"/>
              </a:ext>
            </a:extLst>
          </p:cNvPr>
          <p:cNvSpPr/>
          <p:nvPr/>
        </p:nvSpPr>
        <p:spPr>
          <a:xfrm>
            <a:off x="1445730" y="3858179"/>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3" name="Freeform 12">
            <a:extLst>
              <a:ext uri="{FF2B5EF4-FFF2-40B4-BE49-F238E27FC236}">
                <a16:creationId xmlns:a16="http://schemas.microsoft.com/office/drawing/2014/main" id="{DD2251A1-1E78-6C9C-399F-AE9709D95E17}"/>
              </a:ext>
            </a:extLst>
          </p:cNvPr>
          <p:cNvSpPr/>
          <p:nvPr/>
        </p:nvSpPr>
        <p:spPr>
          <a:xfrm>
            <a:off x="1485829" y="4841391"/>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6">
            <a:extLst>
              <a:ext uri="{FF2B5EF4-FFF2-40B4-BE49-F238E27FC236}">
                <a16:creationId xmlns:a16="http://schemas.microsoft.com/office/drawing/2014/main" id="{C9019211-21B1-BD66-7E32-565850F0794C}"/>
              </a:ext>
            </a:extLst>
          </p:cNvPr>
          <p:cNvSpPr/>
          <p:nvPr/>
        </p:nvSpPr>
        <p:spPr>
          <a:xfrm rot="-10800000" flipH="1" flipV="1">
            <a:off x="219074" y="8039100"/>
            <a:ext cx="2447926" cy="2247899"/>
          </a:xfrm>
          <a:custGeom>
            <a:avLst/>
            <a:gdLst/>
            <a:ahLst/>
            <a:cxnLst/>
            <a:rect l="l" t="t" r="r" b="b"/>
            <a:pathLst>
              <a:path w="3468033" h="3127535">
                <a:moveTo>
                  <a:pt x="0" y="0"/>
                </a:moveTo>
                <a:lnTo>
                  <a:pt x="3468033" y="0"/>
                </a:lnTo>
                <a:lnTo>
                  <a:pt x="3468033" y="3127535"/>
                </a:lnTo>
                <a:lnTo>
                  <a:pt x="0" y="31275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TextBox 13">
            <a:extLst>
              <a:ext uri="{FF2B5EF4-FFF2-40B4-BE49-F238E27FC236}">
                <a16:creationId xmlns:a16="http://schemas.microsoft.com/office/drawing/2014/main" id="{32A344E8-681A-AB6B-6C37-64C5F734E26A}"/>
              </a:ext>
            </a:extLst>
          </p:cNvPr>
          <p:cNvSpPr txBox="1"/>
          <p:nvPr/>
        </p:nvSpPr>
        <p:spPr>
          <a:xfrm>
            <a:off x="2067322" y="5827600"/>
            <a:ext cx="13858478" cy="984885"/>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Potential for removal of ban on UK to EU export POAO products (fresh sausages, burgers etc) </a:t>
            </a:r>
            <a:endParaRPr lang="en-GB" sz="2683" dirty="0">
              <a:solidFill>
                <a:srgbClr val="00A5E6"/>
              </a:solidFill>
              <a:latin typeface="Roboto 2 Bold"/>
              <a:ea typeface="Roboto 2 Bold"/>
            </a:endParaRPr>
          </a:p>
        </p:txBody>
      </p:sp>
      <p:sp>
        <p:nvSpPr>
          <p:cNvPr id="6" name="Freeform 12">
            <a:extLst>
              <a:ext uri="{FF2B5EF4-FFF2-40B4-BE49-F238E27FC236}">
                <a16:creationId xmlns:a16="http://schemas.microsoft.com/office/drawing/2014/main" id="{3863BA61-2ED4-1C32-8221-5EB939BEA5AD}"/>
              </a:ext>
            </a:extLst>
          </p:cNvPr>
          <p:cNvSpPr/>
          <p:nvPr/>
        </p:nvSpPr>
        <p:spPr>
          <a:xfrm>
            <a:off x="1473124" y="5880364"/>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Freeform 12">
            <a:extLst>
              <a:ext uri="{FF2B5EF4-FFF2-40B4-BE49-F238E27FC236}">
                <a16:creationId xmlns:a16="http://schemas.microsoft.com/office/drawing/2014/main" id="{3067D57A-84A4-BE44-A176-7BDCBA0B90E8}"/>
              </a:ext>
            </a:extLst>
          </p:cNvPr>
          <p:cNvSpPr/>
          <p:nvPr/>
        </p:nvSpPr>
        <p:spPr>
          <a:xfrm>
            <a:off x="1448255" y="7429500"/>
            <a:ext cx="365068" cy="378309"/>
          </a:xfrm>
          <a:custGeom>
            <a:avLst/>
            <a:gdLst/>
            <a:ahLst/>
            <a:cxnLst/>
            <a:rect l="l" t="t" r="r" b="b"/>
            <a:pathLst>
              <a:path w="365068" h="378309">
                <a:moveTo>
                  <a:pt x="0" y="0"/>
                </a:moveTo>
                <a:lnTo>
                  <a:pt x="365068" y="0"/>
                </a:lnTo>
                <a:lnTo>
                  <a:pt x="365068" y="378308"/>
                </a:lnTo>
                <a:lnTo>
                  <a:pt x="0" y="3783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TextBox 13">
            <a:extLst>
              <a:ext uri="{FF2B5EF4-FFF2-40B4-BE49-F238E27FC236}">
                <a16:creationId xmlns:a16="http://schemas.microsoft.com/office/drawing/2014/main" id="{C73C2FDF-C295-9F7B-4C2F-12E5CAC0CD25}"/>
              </a:ext>
            </a:extLst>
          </p:cNvPr>
          <p:cNvSpPr txBox="1"/>
          <p:nvPr/>
        </p:nvSpPr>
        <p:spPr>
          <a:xfrm>
            <a:off x="2038988" y="7394257"/>
            <a:ext cx="13858478" cy="492443"/>
          </a:xfrm>
          <a:prstGeom prst="rect">
            <a:avLst/>
          </a:prstGeom>
        </p:spPr>
        <p:txBody>
          <a:bodyPr wrap="square" lIns="0" tIns="0" rIns="0" bIns="0" rtlCol="0" anchor="t">
            <a:spAutoFit/>
          </a:bodyPr>
          <a:lstStyle/>
          <a:p>
            <a:r>
              <a:rPr lang="en-GB" sz="3200" dirty="0">
                <a:solidFill>
                  <a:srgbClr val="00A5E6"/>
                </a:solidFill>
                <a:latin typeface="Roboto 2 Bold"/>
                <a:ea typeface="Roboto 2 Bold"/>
              </a:rPr>
              <a:t>Groupage transportation will become financially viable again</a:t>
            </a:r>
            <a:endParaRPr lang="en-GB" sz="2683" dirty="0">
              <a:solidFill>
                <a:srgbClr val="00A5E6"/>
              </a:solidFill>
              <a:latin typeface="Roboto 2 Bold"/>
              <a:ea typeface="Roboto 2 Bold"/>
            </a:endParaRPr>
          </a:p>
        </p:txBody>
      </p:sp>
    </p:spTree>
    <p:extLst>
      <p:ext uri="{BB962C8B-B14F-4D97-AF65-F5344CB8AC3E}">
        <p14:creationId xmlns:p14="http://schemas.microsoft.com/office/powerpoint/2010/main" val="1519446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TotalTime>
  <Words>1141</Words>
  <Application>Microsoft Office PowerPoint</Application>
  <PresentationFormat>Custom</PresentationFormat>
  <Paragraphs>123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Bahnschrift SemiCondensed</vt:lpstr>
      <vt:lpstr>Roboto 2 Bold</vt:lpstr>
      <vt:lpstr>Roboto 2</vt:lpstr>
      <vt:lpstr>Roboto 1</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FDEA EU Exports Webinar Mar 2025</dc:title>
  <dc:creator>Ian Ainslie</dc:creator>
  <cp:lastModifiedBy>Mariana Santagada</cp:lastModifiedBy>
  <cp:revision>9</cp:revision>
  <dcterms:created xsi:type="dcterms:W3CDTF">2006-08-16T00:00:00Z</dcterms:created>
  <dcterms:modified xsi:type="dcterms:W3CDTF">2025-07-23T13:28:51Z</dcterms:modified>
  <dc:identifier>DAGhhg-41xI</dc:identifier>
</cp:coreProperties>
</file>